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57" r:id="rId3"/>
    <p:sldId id="258" r:id="rId4"/>
    <p:sldId id="259" r:id="rId5"/>
    <p:sldId id="260" r:id="rId6"/>
    <p:sldId id="274" r:id="rId7"/>
    <p:sldId id="275" r:id="rId8"/>
    <p:sldId id="271" r:id="rId9"/>
    <p:sldId id="272" r:id="rId10"/>
    <p:sldId id="267" r:id="rId11"/>
    <p:sldId id="266" r:id="rId12"/>
    <p:sldId id="261" r:id="rId13"/>
    <p:sldId id="262" r:id="rId14"/>
    <p:sldId id="263" r:id="rId15"/>
    <p:sldId id="264" r:id="rId16"/>
    <p:sldId id="265" r:id="rId17"/>
    <p:sldId id="268" r:id="rId18"/>
    <p:sldId id="269" r:id="rId19"/>
    <p:sldId id="270" r:id="rId20"/>
    <p:sldId id="273" r:id="rId21"/>
    <p:sldId id="278" r:id="rId22"/>
    <p:sldId id="276" r:id="rId23"/>
    <p:sldId id="277"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2A85EFD-38B9-4AC2-9880-518EB54B034C}" type="datetimeFigureOut">
              <a:rPr lang="en-GB" smtClean="0"/>
              <a:t>29/04/2012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468D4A-77DF-4199-A087-91ABB74460F5}" type="slidenum">
              <a:rPr lang="en-GB" smtClean="0"/>
              <a:t>‹#›</a:t>
            </a:fld>
            <a:endParaRPr lang="en-GB"/>
          </a:p>
        </p:txBody>
      </p:sp>
    </p:spTree>
    <p:extLst>
      <p:ext uri="{BB962C8B-B14F-4D97-AF65-F5344CB8AC3E}">
        <p14:creationId xmlns:p14="http://schemas.microsoft.com/office/powerpoint/2010/main" val="41130068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I hope there is encouraging news about her health?</a:t>
            </a:r>
            <a:endParaRPr lang="en-GB" dirty="0" smtClean="0"/>
          </a:p>
          <a:p>
            <a:endParaRPr lang="en-GB" dirty="0"/>
          </a:p>
        </p:txBody>
      </p:sp>
      <p:sp>
        <p:nvSpPr>
          <p:cNvPr id="4" name="Slide Number Placeholder 3"/>
          <p:cNvSpPr>
            <a:spLocks noGrp="1"/>
          </p:cNvSpPr>
          <p:nvPr>
            <p:ph type="sldNum" sz="quarter" idx="10"/>
          </p:nvPr>
        </p:nvSpPr>
        <p:spPr/>
        <p:txBody>
          <a:bodyPr/>
          <a:lstStyle/>
          <a:p>
            <a:fld id="{49468D4A-77DF-4199-A087-91ABB74460F5}" type="slidenum">
              <a:rPr lang="en-GB" smtClean="0"/>
              <a:t>7</a:t>
            </a:fld>
            <a:endParaRPr lang="en-GB"/>
          </a:p>
        </p:txBody>
      </p:sp>
    </p:spTree>
    <p:extLst>
      <p:ext uri="{BB962C8B-B14F-4D97-AF65-F5344CB8AC3E}">
        <p14:creationId xmlns:p14="http://schemas.microsoft.com/office/powerpoint/2010/main" val="26322219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Wold</a:t>
            </a:r>
            <a:r>
              <a:rPr lang="en-GB" baseline="0" dirty="0" smtClean="0"/>
              <a:t> and national economic downturn has had a big impact on Michigan membership – especially regarding the motor industry and all others linked to it.</a:t>
            </a:r>
            <a:endParaRPr lang="en-GB" dirty="0"/>
          </a:p>
        </p:txBody>
      </p:sp>
      <p:sp>
        <p:nvSpPr>
          <p:cNvPr id="4" name="Slide Number Placeholder 3"/>
          <p:cNvSpPr>
            <a:spLocks noGrp="1"/>
          </p:cNvSpPr>
          <p:nvPr>
            <p:ph type="sldNum" sz="quarter" idx="10"/>
          </p:nvPr>
        </p:nvSpPr>
        <p:spPr/>
        <p:txBody>
          <a:bodyPr/>
          <a:lstStyle/>
          <a:p>
            <a:fld id="{49468D4A-77DF-4199-A087-91ABB74460F5}" type="slidenum">
              <a:rPr lang="en-GB" smtClean="0"/>
              <a:t>8</a:t>
            </a:fld>
            <a:endParaRPr lang="en-GB"/>
          </a:p>
        </p:txBody>
      </p:sp>
    </p:spTree>
    <p:extLst>
      <p:ext uri="{BB962C8B-B14F-4D97-AF65-F5344CB8AC3E}">
        <p14:creationId xmlns:p14="http://schemas.microsoft.com/office/powerpoint/2010/main" val="34332915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GB" dirty="0" smtClean="0">
                <a:latin typeface="Tahoma" pitchFamily="34" charset="0"/>
                <a:ea typeface="Tahoma" pitchFamily="34" charset="0"/>
                <a:cs typeface="Tahoma" pitchFamily="34" charset="0"/>
              </a:rPr>
              <a:t>In 1967, </a:t>
            </a:r>
            <a:r>
              <a:rPr lang="en-GB" dirty="0" err="1" smtClean="0">
                <a:latin typeface="Tahoma" pitchFamily="34" charset="0"/>
                <a:ea typeface="Tahoma" pitchFamily="34" charset="0"/>
                <a:cs typeface="Tahoma" pitchFamily="34" charset="0"/>
              </a:rPr>
              <a:t>Sigrun</a:t>
            </a:r>
            <a:r>
              <a:rPr lang="en-GB" dirty="0" smtClean="0">
                <a:latin typeface="Tahoma" pitchFamily="34" charset="0"/>
                <a:ea typeface="Tahoma" pitchFamily="34" charset="0"/>
                <a:cs typeface="Tahoma" pitchFamily="34" charset="0"/>
              </a:rPr>
              <a:t> Klara </a:t>
            </a:r>
            <a:r>
              <a:rPr lang="en-GB" dirty="0" err="1" smtClean="0">
                <a:latin typeface="Tahoma" pitchFamily="34" charset="0"/>
                <a:ea typeface="Tahoma" pitchFamily="34" charset="0"/>
                <a:cs typeface="Tahoma" pitchFamily="34" charset="0"/>
              </a:rPr>
              <a:t>Hannesdottir</a:t>
            </a:r>
            <a:r>
              <a:rPr lang="en-GB" dirty="0" smtClean="0">
                <a:latin typeface="Tahoma" pitchFamily="34" charset="0"/>
                <a:ea typeface="Tahoma" pitchFamily="34" charset="0"/>
                <a:cs typeface="Tahoma" pitchFamily="34" charset="0"/>
              </a:rPr>
              <a:t> from Iceland came to Wayne State University to study Library Science.  She went on to be State President, Regional Director, and the First European to become 2</a:t>
            </a:r>
            <a:r>
              <a:rPr lang="en-GB" baseline="30000" dirty="0" smtClean="0">
                <a:latin typeface="Tahoma" pitchFamily="34" charset="0"/>
                <a:ea typeface="Tahoma" pitchFamily="34" charset="0"/>
                <a:cs typeface="Tahoma" pitchFamily="34" charset="0"/>
              </a:rPr>
              <a:t>nd</a:t>
            </a:r>
            <a:r>
              <a:rPr lang="en-GB" dirty="0" smtClean="0">
                <a:latin typeface="Tahoma" pitchFamily="34" charset="0"/>
                <a:ea typeface="Tahoma" pitchFamily="34" charset="0"/>
                <a:cs typeface="Tahoma" pitchFamily="34" charset="0"/>
              </a:rPr>
              <a:t> International Vice President.</a:t>
            </a:r>
          </a:p>
          <a:p>
            <a:pPr marL="171450" indent="-171450">
              <a:buFont typeface="Arial" charset="0"/>
              <a:buChar char="•"/>
            </a:pPr>
            <a:r>
              <a:rPr lang="en-GB" dirty="0" smtClean="0"/>
              <a:t>Your</a:t>
            </a:r>
            <a:r>
              <a:rPr lang="en-GB" baseline="0" dirty="0" smtClean="0"/>
              <a:t> State President, Olive Horning went to GG in 2008, but not as a Michigan member!</a:t>
            </a:r>
          </a:p>
          <a:p>
            <a:pPr marL="171450" indent="-171450">
              <a:buFont typeface="Arial" charset="0"/>
              <a:buChar char="•"/>
            </a:pPr>
            <a:r>
              <a:rPr lang="en-GB" baseline="0" dirty="0" smtClean="0"/>
              <a:t>Dr Helen </a:t>
            </a:r>
            <a:r>
              <a:rPr lang="en-GB" baseline="0" dirty="0" err="1" smtClean="0"/>
              <a:t>Popovich</a:t>
            </a:r>
            <a:r>
              <a:rPr lang="en-GB" baseline="0" dirty="0" smtClean="0"/>
              <a:t> was one of the first from Michigan in 1980, along with Dr Betty Brogan and Dr Lois Holland, then I saw that Dr Paula Dent went in 1981.  </a:t>
            </a:r>
            <a:endParaRPr lang="en-GB" dirty="0"/>
          </a:p>
        </p:txBody>
      </p:sp>
      <p:sp>
        <p:nvSpPr>
          <p:cNvPr id="4" name="Slide Number Placeholder 3"/>
          <p:cNvSpPr>
            <a:spLocks noGrp="1"/>
          </p:cNvSpPr>
          <p:nvPr>
            <p:ph type="sldNum" sz="quarter" idx="10"/>
          </p:nvPr>
        </p:nvSpPr>
        <p:spPr/>
        <p:txBody>
          <a:bodyPr/>
          <a:lstStyle/>
          <a:p>
            <a:fld id="{49468D4A-77DF-4199-A087-91ABB74460F5}" type="slidenum">
              <a:rPr lang="en-GB" smtClean="0"/>
              <a:t>9</a:t>
            </a:fld>
            <a:endParaRPr lang="en-GB"/>
          </a:p>
        </p:txBody>
      </p:sp>
    </p:spTree>
    <p:extLst>
      <p:ext uri="{BB962C8B-B14F-4D97-AF65-F5344CB8AC3E}">
        <p14:creationId xmlns:p14="http://schemas.microsoft.com/office/powerpoint/2010/main" val="22161442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year, each State will cast</a:t>
            </a:r>
            <a:r>
              <a:rPr lang="en-GB" baseline="0" dirty="0" smtClean="0"/>
              <a:t> votes to decide between the 2 nominees for 1</a:t>
            </a:r>
            <a:r>
              <a:rPr lang="en-GB" baseline="30000" dirty="0" smtClean="0"/>
              <a:t>st</a:t>
            </a:r>
            <a:r>
              <a:rPr lang="en-GB" baseline="0" dirty="0" smtClean="0"/>
              <a:t> Vice President.  We are nearly becoming democratic.</a:t>
            </a:r>
            <a:endParaRPr lang="en-GB" dirty="0"/>
          </a:p>
        </p:txBody>
      </p:sp>
      <p:sp>
        <p:nvSpPr>
          <p:cNvPr id="4" name="Slide Number Placeholder 3"/>
          <p:cNvSpPr>
            <a:spLocks noGrp="1"/>
          </p:cNvSpPr>
          <p:nvPr>
            <p:ph type="sldNum" sz="quarter" idx="10"/>
          </p:nvPr>
        </p:nvSpPr>
        <p:spPr/>
        <p:txBody>
          <a:bodyPr/>
          <a:lstStyle/>
          <a:p>
            <a:fld id="{49468D4A-77DF-4199-A087-91ABB74460F5}" type="slidenum">
              <a:rPr lang="en-GB" smtClean="0"/>
              <a:t>13</a:t>
            </a:fld>
            <a:endParaRPr lang="en-GB"/>
          </a:p>
        </p:txBody>
      </p:sp>
    </p:spTree>
    <p:extLst>
      <p:ext uri="{BB962C8B-B14F-4D97-AF65-F5344CB8AC3E}">
        <p14:creationId xmlns:p14="http://schemas.microsoft.com/office/powerpoint/2010/main" val="22522588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DKG</a:t>
            </a:r>
            <a:r>
              <a:rPr lang="en-GB" baseline="0" dirty="0" smtClean="0"/>
              <a:t> publications are attractive - they look, and are, professional:</a:t>
            </a:r>
          </a:p>
          <a:p>
            <a:pPr marL="171450" indent="-171450">
              <a:buFont typeface="Arial" pitchFamily="34" charset="0"/>
              <a:buChar char="•"/>
            </a:pPr>
            <a:r>
              <a:rPr lang="en-GB" baseline="0" dirty="0" smtClean="0"/>
              <a:t>Newsletters (July/August online)</a:t>
            </a:r>
          </a:p>
          <a:p>
            <a:pPr marL="171450" indent="-171450">
              <a:buFont typeface="Arial" pitchFamily="34" charset="0"/>
              <a:buChar char="•"/>
            </a:pPr>
            <a:r>
              <a:rPr lang="en-GB" baseline="0" dirty="0" smtClean="0"/>
              <a:t>The Bulletin (2 in hard copy, 2 online)</a:t>
            </a:r>
          </a:p>
          <a:p>
            <a:pPr marL="171450" indent="-171450">
              <a:buFont typeface="Arial" pitchFamily="34" charset="0"/>
              <a:buChar char="•"/>
            </a:pPr>
            <a:r>
              <a:rPr lang="en-GB" baseline="0" dirty="0" smtClean="0"/>
              <a:t>Brochures – You and Us,  One and All</a:t>
            </a:r>
            <a:endParaRPr lang="en-GB" dirty="0"/>
          </a:p>
        </p:txBody>
      </p:sp>
      <p:sp>
        <p:nvSpPr>
          <p:cNvPr id="4" name="Slide Number Placeholder 3"/>
          <p:cNvSpPr>
            <a:spLocks noGrp="1"/>
          </p:cNvSpPr>
          <p:nvPr>
            <p:ph type="sldNum" sz="quarter" idx="10"/>
          </p:nvPr>
        </p:nvSpPr>
        <p:spPr/>
        <p:txBody>
          <a:bodyPr/>
          <a:lstStyle/>
          <a:p>
            <a:fld id="{49468D4A-77DF-4199-A087-91ABB74460F5}" type="slidenum">
              <a:rPr lang="en-GB" smtClean="0"/>
              <a:t>14</a:t>
            </a:fld>
            <a:endParaRPr lang="en-GB"/>
          </a:p>
        </p:txBody>
      </p:sp>
    </p:spTree>
    <p:extLst>
      <p:ext uri="{BB962C8B-B14F-4D97-AF65-F5344CB8AC3E}">
        <p14:creationId xmlns:p14="http://schemas.microsoft.com/office/powerpoint/2010/main" val="2949282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130425"/>
            <a:ext cx="7772400" cy="1470025"/>
          </a:xfrm>
        </p:spPr>
        <p:txBody>
          <a:bodyPr/>
          <a:lstStyle>
            <a:lvl1pPr algn="l">
              <a:defRPr/>
            </a:lvl1pPr>
          </a:lstStyle>
          <a:p>
            <a:r>
              <a:rPr lang="en-US" smtClean="0"/>
              <a:t>Click to edit Master title style</a:t>
            </a:r>
            <a:endParaRPr lang="en-US"/>
          </a:p>
        </p:txBody>
      </p:sp>
      <p:sp>
        <p:nvSpPr>
          <p:cNvPr id="3" name="Subtitle 2"/>
          <p:cNvSpPr>
            <a:spLocks noGrp="1"/>
          </p:cNvSpPr>
          <p:nvPr>
            <p:ph type="subTitle" idx="1"/>
          </p:nvPr>
        </p:nvSpPr>
        <p:spPr>
          <a:xfrm>
            <a:off x="457200" y="3886200"/>
            <a:ext cx="64008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p:spPr>
        <p:txBody>
          <a:bodyPr/>
          <a:lstStyle>
            <a:lvl1pPr algn="l">
              <a:defRPr/>
            </a:lvl1pPr>
          </a:lstStyle>
          <a:p>
            <a:fld id="{810A6789-F386-40FD-AA4F-F185AE39AF2E}" type="datetimeFigureOut">
              <a:rPr lang="en-US" smtClean="0"/>
              <a:pPr/>
              <a:t>4/29/2012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92DA93-C0F4-4F19-9055-2DC0F59BC25F}" type="slidenum">
              <a:rPr lang="en-US" smtClean="0"/>
              <a:t>‹#›</a:t>
            </a:fld>
            <a:endParaRPr lang="en-US"/>
          </a:p>
        </p:txBody>
      </p:sp>
    </p:spTree>
    <p:extLst>
      <p:ext uri="{BB962C8B-B14F-4D97-AF65-F5344CB8AC3E}">
        <p14:creationId xmlns:p14="http://schemas.microsoft.com/office/powerpoint/2010/main" val="8387329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0A6789-F386-40FD-AA4F-F185AE39AF2E}" type="datetimeFigureOut">
              <a:rPr lang="en-US" smtClean="0"/>
              <a:t>4/29/2012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92DA93-C0F4-4F19-9055-2DC0F59BC25F}" type="slidenum">
              <a:rPr lang="en-US" smtClean="0"/>
              <a:t>‹#›</a:t>
            </a:fld>
            <a:endParaRPr lang="en-US"/>
          </a:p>
        </p:txBody>
      </p:sp>
    </p:spTree>
    <p:extLst>
      <p:ext uri="{BB962C8B-B14F-4D97-AF65-F5344CB8AC3E}">
        <p14:creationId xmlns:p14="http://schemas.microsoft.com/office/powerpoint/2010/main" val="35028658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0A6789-F386-40FD-AA4F-F185AE39AF2E}" type="datetimeFigureOut">
              <a:rPr lang="en-US" smtClean="0"/>
              <a:t>4/29/2012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92DA93-C0F4-4F19-9055-2DC0F59BC25F}" type="slidenum">
              <a:rPr lang="en-US" smtClean="0"/>
              <a:t>‹#›</a:t>
            </a:fld>
            <a:endParaRPr lang="en-US"/>
          </a:p>
        </p:txBody>
      </p:sp>
    </p:spTree>
    <p:extLst>
      <p:ext uri="{BB962C8B-B14F-4D97-AF65-F5344CB8AC3E}">
        <p14:creationId xmlns:p14="http://schemas.microsoft.com/office/powerpoint/2010/main" val="3505398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0A6789-F386-40FD-AA4F-F185AE39AF2E}" type="datetimeFigureOut">
              <a:rPr lang="en-US" smtClean="0"/>
              <a:t>4/29/2012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92DA93-C0F4-4F19-9055-2DC0F59BC25F}" type="slidenum">
              <a:rPr lang="en-US" smtClean="0"/>
              <a:t>‹#›</a:t>
            </a:fld>
            <a:endParaRPr lang="en-US"/>
          </a:p>
        </p:txBody>
      </p:sp>
    </p:spTree>
    <p:extLst>
      <p:ext uri="{BB962C8B-B14F-4D97-AF65-F5344CB8AC3E}">
        <p14:creationId xmlns:p14="http://schemas.microsoft.com/office/powerpoint/2010/main" val="4451100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4406900"/>
            <a:ext cx="59436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457200" y="2906713"/>
            <a:ext cx="59436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p:spPr>
        <p:txBody>
          <a:bodyPr/>
          <a:lstStyle/>
          <a:p>
            <a:fld id="{810A6789-F386-40FD-AA4F-F185AE39AF2E}" type="datetimeFigureOut">
              <a:rPr lang="en-US" smtClean="0"/>
              <a:t>4/29/2012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92DA93-C0F4-4F19-9055-2DC0F59BC25F}" type="slidenum">
              <a:rPr lang="en-US" smtClean="0"/>
              <a:t>‹#›</a:t>
            </a:fld>
            <a:endParaRPr lang="en-US"/>
          </a:p>
        </p:txBody>
      </p:sp>
    </p:spTree>
    <p:extLst>
      <p:ext uri="{BB962C8B-B14F-4D97-AF65-F5344CB8AC3E}">
        <p14:creationId xmlns:p14="http://schemas.microsoft.com/office/powerpoint/2010/main" val="2757965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10A6789-F386-40FD-AA4F-F185AE39AF2E}" type="datetimeFigureOut">
              <a:rPr lang="en-US" smtClean="0"/>
              <a:t>4/29/2012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92DA93-C0F4-4F19-9055-2DC0F59BC25F}" type="slidenum">
              <a:rPr lang="en-US" smtClean="0"/>
              <a:t>‹#›</a:t>
            </a:fld>
            <a:endParaRPr lang="en-US"/>
          </a:p>
        </p:txBody>
      </p:sp>
    </p:spTree>
    <p:extLst>
      <p:ext uri="{BB962C8B-B14F-4D97-AF65-F5344CB8AC3E}">
        <p14:creationId xmlns:p14="http://schemas.microsoft.com/office/powerpoint/2010/main" val="3144539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10A6789-F386-40FD-AA4F-F185AE39AF2E}" type="datetimeFigureOut">
              <a:rPr lang="en-US" smtClean="0"/>
              <a:t>4/29/2012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E92DA93-C0F4-4F19-9055-2DC0F59BC25F}" type="slidenum">
              <a:rPr lang="en-US" smtClean="0"/>
              <a:t>‹#›</a:t>
            </a:fld>
            <a:endParaRPr lang="en-US"/>
          </a:p>
        </p:txBody>
      </p:sp>
    </p:spTree>
    <p:extLst>
      <p:ext uri="{BB962C8B-B14F-4D97-AF65-F5344CB8AC3E}">
        <p14:creationId xmlns:p14="http://schemas.microsoft.com/office/powerpoint/2010/main" val="15341029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10A6789-F386-40FD-AA4F-F185AE39AF2E}" type="datetimeFigureOut">
              <a:rPr lang="en-US" smtClean="0"/>
              <a:t>4/29/2012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92DA93-C0F4-4F19-9055-2DC0F59BC25F}" type="slidenum">
              <a:rPr lang="en-US" smtClean="0"/>
              <a:t>‹#›</a:t>
            </a:fld>
            <a:endParaRPr lang="en-US"/>
          </a:p>
        </p:txBody>
      </p:sp>
    </p:spTree>
    <p:extLst>
      <p:ext uri="{BB962C8B-B14F-4D97-AF65-F5344CB8AC3E}">
        <p14:creationId xmlns:p14="http://schemas.microsoft.com/office/powerpoint/2010/main" val="18481686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0A6789-F386-40FD-AA4F-F185AE39AF2E}" type="datetimeFigureOut">
              <a:rPr lang="en-US" smtClean="0"/>
              <a:t>4/29/2012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E92DA93-C0F4-4F19-9055-2DC0F59BC25F}" type="slidenum">
              <a:rPr lang="en-US" smtClean="0"/>
              <a:t>‹#›</a:t>
            </a:fld>
            <a:endParaRPr lang="en-US"/>
          </a:p>
        </p:txBody>
      </p:sp>
    </p:spTree>
    <p:extLst>
      <p:ext uri="{BB962C8B-B14F-4D97-AF65-F5344CB8AC3E}">
        <p14:creationId xmlns:p14="http://schemas.microsoft.com/office/powerpoint/2010/main" val="20434460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0A6789-F386-40FD-AA4F-F185AE39AF2E}" type="datetimeFigureOut">
              <a:rPr lang="en-US" smtClean="0"/>
              <a:t>4/29/2012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92DA93-C0F4-4F19-9055-2DC0F59BC25F}" type="slidenum">
              <a:rPr lang="en-US" smtClean="0"/>
              <a:t>‹#›</a:t>
            </a:fld>
            <a:endParaRPr lang="en-US"/>
          </a:p>
        </p:txBody>
      </p:sp>
    </p:spTree>
    <p:extLst>
      <p:ext uri="{BB962C8B-B14F-4D97-AF65-F5344CB8AC3E}">
        <p14:creationId xmlns:p14="http://schemas.microsoft.com/office/powerpoint/2010/main" val="24133310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457200"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457200"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p:spPr>
        <p:txBody>
          <a:bodyPr/>
          <a:lstStyle/>
          <a:p>
            <a:fld id="{810A6789-F386-40FD-AA4F-F185AE39AF2E}" type="datetimeFigureOut">
              <a:rPr lang="en-US" smtClean="0"/>
              <a:t>4/29/2012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92DA93-C0F4-4F19-9055-2DC0F59BC25F}" type="slidenum">
              <a:rPr lang="en-US" smtClean="0"/>
              <a:t>‹#›</a:t>
            </a:fld>
            <a:endParaRPr lang="en-US"/>
          </a:p>
        </p:txBody>
      </p:sp>
    </p:spTree>
    <p:extLst>
      <p:ext uri="{BB962C8B-B14F-4D97-AF65-F5344CB8AC3E}">
        <p14:creationId xmlns:p14="http://schemas.microsoft.com/office/powerpoint/2010/main" val="30699451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2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4800"/>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30362"/>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050">
                <a:solidFill>
                  <a:schemeClr val="accent6"/>
                </a:solidFill>
                <a:latin typeface="Tahoma" pitchFamily="34" charset="0"/>
                <a:ea typeface="Tahoma" pitchFamily="34" charset="0"/>
                <a:cs typeface="Tahoma" pitchFamily="34" charset="0"/>
              </a:defRPr>
            </a:lvl1pPr>
          </a:lstStyle>
          <a:p>
            <a:fld id="{810A6789-F386-40FD-AA4F-F185AE39AF2E}" type="datetimeFigureOut">
              <a:rPr lang="en-US" smtClean="0"/>
              <a:pPr/>
              <a:t>4/29/2012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050">
                <a:solidFill>
                  <a:schemeClr val="accent6"/>
                </a:solidFill>
                <a:latin typeface="Tahoma" pitchFamily="34" charset="0"/>
                <a:ea typeface="Tahoma" pitchFamily="34" charset="0"/>
                <a:cs typeface="Tahoma" pitchFamily="34" charset="0"/>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50">
                <a:solidFill>
                  <a:schemeClr val="accent6"/>
                </a:solidFill>
                <a:latin typeface="Tahoma" pitchFamily="34" charset="0"/>
                <a:ea typeface="Tahoma" pitchFamily="34" charset="0"/>
                <a:cs typeface="Tahoma" pitchFamily="34" charset="0"/>
              </a:defRPr>
            </a:lvl1pPr>
          </a:lstStyle>
          <a:p>
            <a:fld id="{EE92DA93-C0F4-4F19-9055-2DC0F59BC25F}" type="slidenum">
              <a:rPr lang="en-US" smtClean="0"/>
              <a:pPr/>
              <a:t>‹#›</a:t>
            </a:fld>
            <a:endParaRPr lang="en-US" dirty="0"/>
          </a:p>
        </p:txBody>
      </p:sp>
    </p:spTree>
    <p:extLst>
      <p:ext uri="{BB962C8B-B14F-4D97-AF65-F5344CB8AC3E}">
        <p14:creationId xmlns:p14="http://schemas.microsoft.com/office/powerpoint/2010/main" val="42704423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000" b="1" kern="1200">
          <a:solidFill>
            <a:schemeClr val="accent2"/>
          </a:solidFill>
          <a:latin typeface="Tahoma" pitchFamily="34" charset="0"/>
          <a:ea typeface="Tahoma" pitchFamily="34" charset="0"/>
          <a:cs typeface="Tahoma"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2.jpe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23.jpeg"/></Relationships>
</file>

<file path=ppt/slides/_rels/slide23.xml.rels><?xml version="1.0" encoding="UTF-8" standalone="yes"?>
<Relationships xmlns="http://schemas.openxmlformats.org/package/2006/relationships"><Relationship Id="rId3" Type="http://schemas.microsoft.com/office/2007/relationships/hdphoto" Target="../media/hdphoto3.wdp"/><Relationship Id="rId7" Type="http://schemas.microsoft.com/office/2007/relationships/hdphoto" Target="../media/hdphoto5.wdp"/><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image" Target="../media/image26.jpeg"/><Relationship Id="rId5" Type="http://schemas.microsoft.com/office/2007/relationships/hdphoto" Target="../media/hdphoto4.wdp"/><Relationship Id="rId4" Type="http://schemas.openxmlformats.org/officeDocument/2006/relationships/image" Target="../media/image25.jpe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png"/><Relationship Id="rId16"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528" y="1412776"/>
            <a:ext cx="8496944" cy="2160240"/>
          </a:xfrm>
        </p:spPr>
        <p:txBody>
          <a:bodyPr/>
          <a:lstStyle/>
          <a:p>
            <a:r>
              <a:rPr lang="en-US" dirty="0"/>
              <a:t>Bringing </a:t>
            </a:r>
            <a:r>
              <a:rPr lang="en-US"/>
              <a:t>Greetings </a:t>
            </a:r>
            <a:r>
              <a:rPr lang="en-US" smtClean="0"/>
              <a:t>to Michigan</a:t>
            </a:r>
            <a:r>
              <a:rPr lang="en-US" dirty="0" smtClean="0"/>
              <a:t>!</a:t>
            </a:r>
            <a:endParaRPr lang="en-US" dirty="0"/>
          </a:p>
        </p:txBody>
      </p:sp>
    </p:spTree>
    <p:extLst>
      <p:ext uri="{BB962C8B-B14F-4D97-AF65-F5344CB8AC3E}">
        <p14:creationId xmlns:p14="http://schemas.microsoft.com/office/powerpoint/2010/main" val="38818624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7151" y="1268760"/>
            <a:ext cx="5283466" cy="584775"/>
          </a:xfrm>
          <a:prstGeom prst="rect">
            <a:avLst/>
          </a:prstGeom>
        </p:spPr>
        <p:txBody>
          <a:bodyPr wrap="square">
            <a:spAutoFit/>
          </a:bodyPr>
          <a:lstStyle/>
          <a:p>
            <a:r>
              <a:rPr lang="en-GB" sz="3200" dirty="0">
                <a:effectLst>
                  <a:outerShdw blurRad="38100" dist="38100" dir="2700000" algn="tl">
                    <a:srgbClr val="000000">
                      <a:alpha val="43137"/>
                    </a:srgbClr>
                  </a:outerShdw>
                </a:effectLst>
                <a:latin typeface="Tahoma" pitchFamily="34" charset="0"/>
                <a:ea typeface="Tahoma" pitchFamily="34" charset="0"/>
                <a:cs typeface="Tahoma" pitchFamily="34" charset="0"/>
              </a:rPr>
              <a:t>Theme for 2010-2012</a:t>
            </a:r>
          </a:p>
        </p:txBody>
      </p:sp>
      <p:sp>
        <p:nvSpPr>
          <p:cNvPr id="3" name="Rectangle 2"/>
          <p:cNvSpPr/>
          <p:nvPr/>
        </p:nvSpPr>
        <p:spPr>
          <a:xfrm>
            <a:off x="251520" y="2348880"/>
            <a:ext cx="8640960" cy="584775"/>
          </a:xfrm>
          <a:prstGeom prst="rect">
            <a:avLst/>
          </a:prstGeom>
        </p:spPr>
        <p:txBody>
          <a:bodyPr wrap="square">
            <a:spAutoFit/>
          </a:bodyPr>
          <a:lstStyle/>
          <a:p>
            <a:r>
              <a:rPr lang="en-GB" sz="3200" dirty="0">
                <a:latin typeface="Tahoma" pitchFamily="34" charset="0"/>
                <a:ea typeface="Tahoma" pitchFamily="34" charset="0"/>
                <a:cs typeface="Tahoma" pitchFamily="34" charset="0"/>
              </a:rPr>
              <a:t>Embracing Our Vision · Designing Our Future</a:t>
            </a:r>
          </a:p>
        </p:txBody>
      </p:sp>
      <p:sp>
        <p:nvSpPr>
          <p:cNvPr id="5" name="Rectangle 4"/>
          <p:cNvSpPr/>
          <p:nvPr/>
        </p:nvSpPr>
        <p:spPr>
          <a:xfrm>
            <a:off x="539551" y="3140968"/>
            <a:ext cx="5657017" cy="31596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dirty="0" smtClean="0">
                <a:solidFill>
                  <a:schemeClr val="tx1"/>
                </a:solidFill>
                <a:latin typeface="Tahoma" pitchFamily="34" charset="0"/>
                <a:ea typeface="Tahoma" pitchFamily="34" charset="0"/>
                <a:cs typeface="Tahoma" pitchFamily="34" charset="0"/>
              </a:rPr>
              <a:t>Members and chapters know that everything they do for: </a:t>
            </a:r>
          </a:p>
          <a:p>
            <a:r>
              <a:rPr lang="en-GB" sz="2800" dirty="0">
                <a:solidFill>
                  <a:schemeClr val="tx1"/>
                </a:solidFill>
                <a:latin typeface="Tahoma" pitchFamily="34" charset="0"/>
                <a:ea typeface="Tahoma" pitchFamily="34" charset="0"/>
                <a:cs typeface="Tahoma" pitchFamily="34" charset="0"/>
              </a:rPr>
              <a:t>s</a:t>
            </a:r>
            <a:r>
              <a:rPr lang="en-GB" sz="2800" dirty="0" smtClean="0">
                <a:solidFill>
                  <a:schemeClr val="tx1"/>
                </a:solidFill>
                <a:latin typeface="Tahoma" pitchFamily="34" charset="0"/>
                <a:ea typeface="Tahoma" pitchFamily="34" charset="0"/>
                <a:cs typeface="Tahoma" pitchFamily="34" charset="0"/>
              </a:rPr>
              <a:t>tudents, </a:t>
            </a:r>
          </a:p>
          <a:p>
            <a:r>
              <a:rPr lang="en-GB" sz="2800" dirty="0" smtClean="0">
                <a:solidFill>
                  <a:schemeClr val="tx1"/>
                </a:solidFill>
                <a:latin typeface="Tahoma" pitchFamily="34" charset="0"/>
                <a:ea typeface="Tahoma" pitchFamily="34" charset="0"/>
                <a:cs typeface="Tahoma" pitchFamily="34" charset="0"/>
              </a:rPr>
              <a:t>teachers, </a:t>
            </a:r>
          </a:p>
          <a:p>
            <a:r>
              <a:rPr lang="en-GB" sz="2800" dirty="0" smtClean="0">
                <a:solidFill>
                  <a:schemeClr val="tx1"/>
                </a:solidFill>
                <a:latin typeface="Tahoma" pitchFamily="34" charset="0"/>
                <a:ea typeface="Tahoma" pitchFamily="34" charset="0"/>
                <a:cs typeface="Tahoma" pitchFamily="34" charset="0"/>
              </a:rPr>
              <a:t>early-career educators, </a:t>
            </a:r>
          </a:p>
          <a:p>
            <a:r>
              <a:rPr lang="en-GB" sz="2800" dirty="0" smtClean="0">
                <a:solidFill>
                  <a:schemeClr val="tx1"/>
                </a:solidFill>
                <a:latin typeface="Tahoma" pitchFamily="34" charset="0"/>
                <a:ea typeface="Tahoma" pitchFamily="34" charset="0"/>
                <a:cs typeface="Tahoma" pitchFamily="34" charset="0"/>
              </a:rPr>
              <a:t>women and children………….</a:t>
            </a:r>
            <a:endParaRPr lang="en-GB" sz="2800" dirty="0">
              <a:solidFill>
                <a:schemeClr val="tx1"/>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10470226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67544" y="1556792"/>
            <a:ext cx="5760640" cy="35283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dirty="0" smtClean="0">
                <a:solidFill>
                  <a:schemeClr val="tx1"/>
                </a:solidFill>
                <a:latin typeface="Tahoma" pitchFamily="34" charset="0"/>
                <a:ea typeface="Tahoma" pitchFamily="34" charset="0"/>
                <a:cs typeface="Tahoma" pitchFamily="34" charset="0"/>
              </a:rPr>
              <a:t>………makes an impact on our DKG vision,</a:t>
            </a:r>
          </a:p>
          <a:p>
            <a:endParaRPr lang="en-GB" sz="2800" dirty="0" smtClean="0">
              <a:solidFill>
                <a:schemeClr val="tx1"/>
              </a:solidFill>
              <a:latin typeface="Tahoma" pitchFamily="34" charset="0"/>
              <a:ea typeface="Tahoma" pitchFamily="34" charset="0"/>
              <a:cs typeface="Tahoma" pitchFamily="34" charset="0"/>
            </a:endParaRPr>
          </a:p>
          <a:p>
            <a:r>
              <a:rPr lang="en-GB" sz="3200" b="1" dirty="0" smtClean="0">
                <a:solidFill>
                  <a:schemeClr val="tx1"/>
                </a:solidFill>
                <a:latin typeface="Tahoma" pitchFamily="34" charset="0"/>
                <a:ea typeface="Tahoma" pitchFamily="34" charset="0"/>
                <a:cs typeface="Tahoma" pitchFamily="34" charset="0"/>
              </a:rPr>
              <a:t>Leading Women  Educators Impacting Education Worldwide.</a:t>
            </a:r>
            <a:endParaRPr lang="en-GB" sz="3200" b="1" dirty="0">
              <a:solidFill>
                <a:schemeClr val="tx1"/>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37730267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95536" y="1124744"/>
            <a:ext cx="5760640" cy="47525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dirty="0" smtClean="0">
                <a:solidFill>
                  <a:schemeClr val="tx1"/>
                </a:solidFill>
                <a:latin typeface="Tahoma" pitchFamily="34" charset="0"/>
                <a:ea typeface="Tahoma" pitchFamily="34" charset="0"/>
                <a:cs typeface="Tahoma" pitchFamily="34" charset="0"/>
              </a:rPr>
              <a:t>The impact we make collectively, through focused and united efforts, means that we </a:t>
            </a:r>
            <a:r>
              <a:rPr lang="en-GB" sz="2800" b="1" dirty="0" smtClean="0">
                <a:solidFill>
                  <a:schemeClr val="tx1"/>
                </a:solidFill>
                <a:latin typeface="Tahoma" pitchFamily="34" charset="0"/>
                <a:ea typeface="Tahoma" pitchFamily="34" charset="0"/>
                <a:cs typeface="Tahoma" pitchFamily="34" charset="0"/>
              </a:rPr>
              <a:t>are</a:t>
            </a:r>
            <a:r>
              <a:rPr lang="en-GB" sz="2800" dirty="0" smtClean="0">
                <a:solidFill>
                  <a:schemeClr val="tx1"/>
                </a:solidFill>
                <a:latin typeface="Tahoma" pitchFamily="34" charset="0"/>
                <a:ea typeface="Tahoma" pitchFamily="34" charset="0"/>
                <a:cs typeface="Tahoma" pitchFamily="34" charset="0"/>
              </a:rPr>
              <a:t> designing our future by contributing to educational success via the projects we are working on at chapter, state and international levels.</a:t>
            </a:r>
            <a:endParaRPr lang="en-GB" sz="2800" dirty="0">
              <a:solidFill>
                <a:schemeClr val="tx1"/>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14703907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Strengthening DKG at Chapter Level</a:t>
            </a:r>
            <a:endParaRPr lang="en-GB" dirty="0"/>
          </a:p>
        </p:txBody>
      </p:sp>
      <p:sp>
        <p:nvSpPr>
          <p:cNvPr id="3" name="Content Placeholder 2"/>
          <p:cNvSpPr>
            <a:spLocks noGrp="1"/>
          </p:cNvSpPr>
          <p:nvPr>
            <p:ph idx="1"/>
          </p:nvPr>
        </p:nvSpPr>
        <p:spPr>
          <a:xfrm>
            <a:off x="179512" y="1628800"/>
            <a:ext cx="8229600" cy="4525963"/>
          </a:xfrm>
        </p:spPr>
        <p:txBody>
          <a:bodyPr>
            <a:normAutofit fontScale="92500" lnSpcReduction="10000"/>
          </a:bodyPr>
          <a:lstStyle/>
          <a:p>
            <a:r>
              <a:rPr lang="en-GB" dirty="0" smtClean="0">
                <a:latin typeface="Tahoma" pitchFamily="34" charset="0"/>
                <a:ea typeface="Tahoma" pitchFamily="34" charset="0"/>
                <a:cs typeface="Tahoma" pitchFamily="34" charset="0"/>
              </a:rPr>
              <a:t>The recent training of state organisation leaders emphasised  </a:t>
            </a:r>
            <a:r>
              <a:rPr lang="en-GB" b="1" dirty="0" smtClean="0">
                <a:latin typeface="Tahoma" pitchFamily="34" charset="0"/>
                <a:ea typeface="Tahoma" pitchFamily="34" charset="0"/>
                <a:cs typeface="Tahoma" pitchFamily="34" charset="0"/>
              </a:rPr>
              <a:t>chapter strengthening</a:t>
            </a:r>
            <a:r>
              <a:rPr lang="en-GB" dirty="0" smtClean="0">
                <a:latin typeface="Tahoma" pitchFamily="34" charset="0"/>
                <a:ea typeface="Tahoma" pitchFamily="34" charset="0"/>
                <a:cs typeface="Tahoma" pitchFamily="34" charset="0"/>
              </a:rPr>
              <a:t>.</a:t>
            </a:r>
            <a:endParaRPr lang="en-GB" b="1" dirty="0" smtClean="0">
              <a:latin typeface="Tahoma" pitchFamily="34" charset="0"/>
              <a:ea typeface="Tahoma" pitchFamily="34" charset="0"/>
              <a:cs typeface="Tahoma" pitchFamily="34" charset="0"/>
            </a:endParaRPr>
          </a:p>
          <a:p>
            <a:r>
              <a:rPr lang="en-GB" b="1" dirty="0" smtClean="0">
                <a:latin typeface="Tahoma" pitchFamily="34" charset="0"/>
                <a:ea typeface="Tahoma" pitchFamily="34" charset="0"/>
                <a:cs typeface="Tahoma" pitchFamily="34" charset="0"/>
              </a:rPr>
              <a:t>Educational Focus days </a:t>
            </a:r>
            <a:r>
              <a:rPr lang="en-GB" dirty="0" smtClean="0">
                <a:latin typeface="Tahoma" pitchFamily="34" charset="0"/>
                <a:ea typeface="Tahoma" pitchFamily="34" charset="0"/>
                <a:cs typeface="Tahoma" pitchFamily="34" charset="0"/>
              </a:rPr>
              <a:t>at all regional conferences made an impact by presenting global contexts.</a:t>
            </a:r>
          </a:p>
          <a:p>
            <a:r>
              <a:rPr lang="en-GB" dirty="0" smtClean="0">
                <a:latin typeface="Tahoma" pitchFamily="34" charset="0"/>
                <a:ea typeface="Tahoma" pitchFamily="34" charset="0"/>
                <a:cs typeface="Tahoma" pitchFamily="34" charset="0"/>
              </a:rPr>
              <a:t>A new nomination process for international officers means that</a:t>
            </a:r>
            <a:r>
              <a:rPr lang="en-GB" b="1" dirty="0" smtClean="0">
                <a:latin typeface="Tahoma" pitchFamily="34" charset="0"/>
                <a:ea typeface="Tahoma" pitchFamily="34" charset="0"/>
                <a:cs typeface="Tahoma" pitchFamily="34" charset="0"/>
              </a:rPr>
              <a:t> all </a:t>
            </a:r>
            <a:r>
              <a:rPr lang="en-GB" dirty="0" smtClean="0">
                <a:latin typeface="Tahoma" pitchFamily="34" charset="0"/>
                <a:ea typeface="Tahoma" pitchFamily="34" charset="0"/>
                <a:cs typeface="Tahoma" pitchFamily="34" charset="0"/>
              </a:rPr>
              <a:t>members can           be involved in deciding how the votes          for each state are cast*.</a:t>
            </a:r>
            <a:endParaRPr lang="en-GB"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4861657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Strengthening DKG at Chapter Level</a:t>
            </a:r>
          </a:p>
        </p:txBody>
      </p:sp>
      <p:sp>
        <p:nvSpPr>
          <p:cNvPr id="3" name="Content Placeholder 2"/>
          <p:cNvSpPr>
            <a:spLocks noGrp="1"/>
          </p:cNvSpPr>
          <p:nvPr>
            <p:ph idx="1"/>
          </p:nvPr>
        </p:nvSpPr>
        <p:spPr>
          <a:xfrm>
            <a:off x="251520" y="1628800"/>
            <a:ext cx="8229600" cy="4525963"/>
          </a:xfrm>
        </p:spPr>
        <p:txBody>
          <a:bodyPr>
            <a:normAutofit/>
          </a:bodyPr>
          <a:lstStyle/>
          <a:p>
            <a:r>
              <a:rPr lang="en-GB" dirty="0" smtClean="0">
                <a:latin typeface="Tahoma" pitchFamily="34" charset="0"/>
                <a:ea typeface="Tahoma" pitchFamily="34" charset="0"/>
                <a:cs typeface="Tahoma" pitchFamily="34" charset="0"/>
              </a:rPr>
              <a:t>New resources produced include:</a:t>
            </a:r>
          </a:p>
          <a:p>
            <a:pPr lvl="1">
              <a:buFont typeface="Courier New" pitchFamily="49" charset="0"/>
              <a:buChar char="o"/>
            </a:pPr>
            <a:r>
              <a:rPr lang="en-GB" dirty="0" smtClean="0">
                <a:latin typeface="Tahoma" pitchFamily="34" charset="0"/>
                <a:ea typeface="Tahoma" pitchFamily="34" charset="0"/>
                <a:cs typeface="Tahoma" pitchFamily="34" charset="0"/>
              </a:rPr>
              <a:t>New materials for introducing what DKG is all about</a:t>
            </a:r>
          </a:p>
          <a:p>
            <a:pPr lvl="1">
              <a:buFont typeface="Courier New" pitchFamily="49" charset="0"/>
              <a:buChar char="o"/>
            </a:pPr>
            <a:r>
              <a:rPr lang="en-GB" dirty="0" smtClean="0">
                <a:latin typeface="Tahoma" pitchFamily="34" charset="0"/>
                <a:ea typeface="Tahoma" pitchFamily="34" charset="0"/>
                <a:cs typeface="Tahoma" pitchFamily="34" charset="0"/>
              </a:rPr>
              <a:t>Revised and updated ideas for ceremonies</a:t>
            </a:r>
          </a:p>
          <a:p>
            <a:pPr lvl="1">
              <a:buFont typeface="Courier New" pitchFamily="49" charset="0"/>
              <a:buChar char="o"/>
            </a:pPr>
            <a:r>
              <a:rPr lang="en-GB" dirty="0" smtClean="0">
                <a:latin typeface="Tahoma" pitchFamily="34" charset="0"/>
                <a:ea typeface="Tahoma" pitchFamily="34" charset="0"/>
                <a:cs typeface="Tahoma" pitchFamily="34" charset="0"/>
              </a:rPr>
              <a:t>A brand new handbook for chapters and     members, </a:t>
            </a:r>
            <a:r>
              <a:rPr lang="en-GB" i="1" dirty="0" err="1" smtClean="0">
                <a:latin typeface="Tahoma" pitchFamily="34" charset="0"/>
                <a:ea typeface="Tahoma" pitchFamily="34" charset="0"/>
                <a:cs typeface="Tahoma" pitchFamily="34" charset="0"/>
              </a:rPr>
              <a:t>GoTo</a:t>
            </a:r>
            <a:r>
              <a:rPr lang="en-GB" i="1" dirty="0" smtClean="0">
                <a:latin typeface="Tahoma" pitchFamily="34" charset="0"/>
                <a:ea typeface="Tahoma" pitchFamily="34" charset="0"/>
                <a:cs typeface="Tahoma" pitchFamily="34" charset="0"/>
              </a:rPr>
              <a:t> Guide </a:t>
            </a:r>
            <a:r>
              <a:rPr lang="en-GB" dirty="0" smtClean="0">
                <a:latin typeface="Tahoma" pitchFamily="34" charset="0"/>
                <a:ea typeface="Tahoma" pitchFamily="34" charset="0"/>
                <a:cs typeface="Tahoma" pitchFamily="34" charset="0"/>
              </a:rPr>
              <a:t>now available</a:t>
            </a:r>
          </a:p>
          <a:p>
            <a:pPr lvl="1">
              <a:buFont typeface="Courier New" pitchFamily="49" charset="0"/>
              <a:buChar char="o"/>
            </a:pPr>
            <a:r>
              <a:rPr lang="en-GB" dirty="0" smtClean="0">
                <a:latin typeface="Tahoma" pitchFamily="34" charset="0"/>
                <a:ea typeface="Tahoma" pitchFamily="34" charset="0"/>
                <a:cs typeface="Tahoma" pitchFamily="34" charset="0"/>
              </a:rPr>
              <a:t>Revised Guidelines booklets</a:t>
            </a:r>
          </a:p>
          <a:p>
            <a:pPr lvl="1">
              <a:buFont typeface="Courier New" pitchFamily="49" charset="0"/>
              <a:buChar char="o"/>
            </a:pPr>
            <a:r>
              <a:rPr lang="en-GB" dirty="0" smtClean="0">
                <a:latin typeface="Tahoma" pitchFamily="34" charset="0"/>
                <a:ea typeface="Tahoma" pitchFamily="34" charset="0"/>
                <a:cs typeface="Tahoma" pitchFamily="34" charset="0"/>
              </a:rPr>
              <a:t>Models for providing leadership            training available </a:t>
            </a:r>
            <a:r>
              <a:rPr lang="en-GB" i="1" dirty="0" smtClean="0">
                <a:latin typeface="Tahoma" pitchFamily="34" charset="0"/>
                <a:ea typeface="Tahoma" pitchFamily="34" charset="0"/>
                <a:cs typeface="Tahoma" pitchFamily="34" charset="0"/>
              </a:rPr>
              <a:t>to all members </a:t>
            </a:r>
            <a:r>
              <a:rPr lang="en-GB" dirty="0" smtClean="0">
                <a:latin typeface="Tahoma" pitchFamily="34" charset="0"/>
                <a:ea typeface="Tahoma" pitchFamily="34" charset="0"/>
                <a:cs typeface="Tahoma" pitchFamily="34" charset="0"/>
              </a:rPr>
              <a:t>by July</a:t>
            </a:r>
            <a:endParaRPr lang="en-GB"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29158930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Strengthening DKG at Chapter Level</a:t>
            </a:r>
          </a:p>
        </p:txBody>
      </p:sp>
      <p:sp>
        <p:nvSpPr>
          <p:cNvPr id="3" name="Content Placeholder 2"/>
          <p:cNvSpPr>
            <a:spLocks noGrp="1"/>
          </p:cNvSpPr>
          <p:nvPr>
            <p:ph idx="1"/>
          </p:nvPr>
        </p:nvSpPr>
        <p:spPr/>
        <p:txBody>
          <a:bodyPr>
            <a:normAutofit lnSpcReduction="10000"/>
          </a:bodyPr>
          <a:lstStyle/>
          <a:p>
            <a:r>
              <a:rPr lang="en-GB" dirty="0" smtClean="0">
                <a:latin typeface="Tahoma" pitchFamily="34" charset="0"/>
                <a:ea typeface="Tahoma" pitchFamily="34" charset="0"/>
                <a:cs typeface="Tahoma" pitchFamily="34" charset="0"/>
              </a:rPr>
              <a:t>New resources continued:</a:t>
            </a:r>
          </a:p>
          <a:p>
            <a:pPr lvl="1">
              <a:buFont typeface="Courier New" pitchFamily="49" charset="0"/>
              <a:buChar char="o"/>
            </a:pPr>
            <a:r>
              <a:rPr lang="en-GB" dirty="0" smtClean="0">
                <a:latin typeface="Tahoma" pitchFamily="34" charset="0"/>
                <a:ea typeface="Tahoma" pitchFamily="34" charset="0"/>
                <a:cs typeface="Tahoma" pitchFamily="34" charset="0"/>
              </a:rPr>
              <a:t>Outline plans for chapter programmes and activities</a:t>
            </a:r>
          </a:p>
          <a:p>
            <a:pPr lvl="1">
              <a:buFont typeface="Courier New" pitchFamily="49" charset="0"/>
              <a:buChar char="o"/>
            </a:pPr>
            <a:r>
              <a:rPr lang="en-GB" dirty="0" smtClean="0">
                <a:latin typeface="Tahoma" pitchFamily="34" charset="0"/>
                <a:ea typeface="Tahoma" pitchFamily="34" charset="0"/>
                <a:cs typeface="Tahoma" pitchFamily="34" charset="0"/>
              </a:rPr>
              <a:t>Regular information in newsletters about our                         international project, </a:t>
            </a:r>
            <a:r>
              <a:rPr lang="en-GB" i="1" dirty="0" smtClean="0">
                <a:latin typeface="Tahoma" pitchFamily="34" charset="0"/>
                <a:ea typeface="Tahoma" pitchFamily="34" charset="0"/>
                <a:cs typeface="Tahoma" pitchFamily="34" charset="0"/>
              </a:rPr>
              <a:t>Schools for Africa</a:t>
            </a:r>
          </a:p>
          <a:p>
            <a:pPr marL="457200" lvl="1" indent="0">
              <a:buNone/>
            </a:pPr>
            <a:r>
              <a:rPr lang="en-GB" i="1" dirty="0">
                <a:latin typeface="Tahoma" pitchFamily="34" charset="0"/>
                <a:ea typeface="Tahoma" pitchFamily="34" charset="0"/>
                <a:cs typeface="Tahoma" pitchFamily="34" charset="0"/>
              </a:rPr>
              <a:t> </a:t>
            </a:r>
            <a:r>
              <a:rPr lang="en-GB" i="1" dirty="0" smtClean="0">
                <a:latin typeface="Tahoma" pitchFamily="34" charset="0"/>
                <a:ea typeface="Tahoma" pitchFamily="34" charset="0"/>
                <a:cs typeface="Tahoma" pitchFamily="34" charset="0"/>
              </a:rPr>
              <a:t>  </a:t>
            </a:r>
            <a:r>
              <a:rPr lang="en-GB" dirty="0" smtClean="0">
                <a:latin typeface="Tahoma" pitchFamily="34" charset="0"/>
                <a:ea typeface="Tahoma" pitchFamily="34" charset="0"/>
                <a:cs typeface="Tahoma" pitchFamily="34" charset="0"/>
              </a:rPr>
              <a:t>Latest donation total: </a:t>
            </a:r>
            <a:r>
              <a:rPr lang="en-GB" b="1" dirty="0" smtClean="0">
                <a:latin typeface="Tahoma" pitchFamily="34" charset="0"/>
                <a:ea typeface="Tahoma" pitchFamily="34" charset="0"/>
                <a:cs typeface="Tahoma" pitchFamily="34" charset="0"/>
              </a:rPr>
              <a:t>$70,804.16</a:t>
            </a:r>
            <a:endParaRPr lang="en-GB" b="1" i="1" dirty="0" smtClean="0">
              <a:latin typeface="Tahoma" pitchFamily="34" charset="0"/>
              <a:ea typeface="Tahoma" pitchFamily="34" charset="0"/>
              <a:cs typeface="Tahoma" pitchFamily="34" charset="0"/>
            </a:endParaRPr>
          </a:p>
          <a:p>
            <a:pPr lvl="1">
              <a:buFont typeface="Courier New" pitchFamily="49" charset="0"/>
              <a:buChar char="o"/>
            </a:pPr>
            <a:r>
              <a:rPr lang="en-GB" dirty="0" smtClean="0">
                <a:latin typeface="Tahoma" pitchFamily="34" charset="0"/>
                <a:ea typeface="Tahoma" pitchFamily="34" charset="0"/>
                <a:cs typeface="Tahoma" pitchFamily="34" charset="0"/>
              </a:rPr>
              <a:t>Resources and ideas for supporting                  educators at the start of their careers</a:t>
            </a:r>
          </a:p>
          <a:p>
            <a:pPr lvl="1">
              <a:buFont typeface="Courier New" pitchFamily="49" charset="0"/>
              <a:buChar char="o"/>
            </a:pPr>
            <a:r>
              <a:rPr lang="en-GB" dirty="0" smtClean="0">
                <a:latin typeface="Tahoma" pitchFamily="34" charset="0"/>
                <a:ea typeface="Tahoma" pitchFamily="34" charset="0"/>
                <a:cs typeface="Tahoma" pitchFamily="34" charset="0"/>
              </a:rPr>
              <a:t>Strategic Action Plan training for              states and chapters</a:t>
            </a:r>
            <a:endParaRPr lang="en-GB"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18446352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Strengthening DKG at Chapter Level</a:t>
            </a:r>
          </a:p>
        </p:txBody>
      </p:sp>
      <p:sp>
        <p:nvSpPr>
          <p:cNvPr id="3" name="Content Placeholder 2"/>
          <p:cNvSpPr>
            <a:spLocks noGrp="1"/>
          </p:cNvSpPr>
          <p:nvPr>
            <p:ph idx="1"/>
          </p:nvPr>
        </p:nvSpPr>
        <p:spPr/>
        <p:txBody>
          <a:bodyPr/>
          <a:lstStyle/>
          <a:p>
            <a:r>
              <a:rPr lang="en-GB" dirty="0" smtClean="0">
                <a:latin typeface="Tahoma" pitchFamily="34" charset="0"/>
                <a:ea typeface="Tahoma" pitchFamily="34" charset="0"/>
                <a:cs typeface="Tahoma" pitchFamily="34" charset="0"/>
              </a:rPr>
              <a:t>More new resources:</a:t>
            </a:r>
          </a:p>
          <a:p>
            <a:pPr lvl="1">
              <a:buFont typeface="Courier New" pitchFamily="49" charset="0"/>
              <a:buChar char="o"/>
            </a:pPr>
            <a:r>
              <a:rPr lang="en-GB" dirty="0" smtClean="0">
                <a:latin typeface="Tahoma" pitchFamily="34" charset="0"/>
                <a:ea typeface="Tahoma" pitchFamily="34" charset="0"/>
                <a:cs typeface="Tahoma" pitchFamily="34" charset="0"/>
              </a:rPr>
              <a:t>Great strides in technology, with the DKG Network, weekly updating of the international website, use of </a:t>
            </a:r>
            <a:r>
              <a:rPr lang="en-GB" i="1" dirty="0" smtClean="0">
                <a:latin typeface="Tahoma" pitchFamily="34" charset="0"/>
                <a:ea typeface="Tahoma" pitchFamily="34" charset="0"/>
                <a:cs typeface="Tahoma" pitchFamily="34" charset="0"/>
              </a:rPr>
              <a:t>Go to Meeting </a:t>
            </a:r>
            <a:r>
              <a:rPr lang="en-GB" dirty="0" smtClean="0">
                <a:latin typeface="Tahoma" pitchFamily="34" charset="0"/>
                <a:ea typeface="Tahoma" pitchFamily="34" charset="0"/>
                <a:cs typeface="Tahoma" pitchFamily="34" charset="0"/>
              </a:rPr>
              <a:t>software for electronic meetings, the study of electronic elections, and a consistent, professional     style for all our publications. </a:t>
            </a:r>
            <a:endParaRPr lang="en-GB"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39152366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1259160"/>
          </a:xfrm>
        </p:spPr>
        <p:txBody>
          <a:bodyPr>
            <a:normAutofit fontScale="90000"/>
          </a:bodyPr>
          <a:lstStyle/>
          <a:p>
            <a:r>
              <a:rPr lang="en-GB" dirty="0" smtClean="0"/>
              <a:t>A Personal Message from the International President</a:t>
            </a:r>
            <a:endParaRPr lang="en-GB" dirty="0"/>
          </a:p>
        </p:txBody>
      </p:sp>
      <p:sp>
        <p:nvSpPr>
          <p:cNvPr id="3" name="Content Placeholder 2"/>
          <p:cNvSpPr>
            <a:spLocks noGrp="1"/>
          </p:cNvSpPr>
          <p:nvPr>
            <p:ph idx="1"/>
          </p:nvPr>
        </p:nvSpPr>
        <p:spPr>
          <a:xfrm>
            <a:off x="457200" y="1412776"/>
            <a:ext cx="8229600" cy="4743549"/>
          </a:xfrm>
        </p:spPr>
        <p:txBody>
          <a:bodyPr>
            <a:normAutofit lnSpcReduction="10000"/>
          </a:bodyPr>
          <a:lstStyle/>
          <a:p>
            <a:pPr marL="0" indent="0">
              <a:buNone/>
            </a:pPr>
            <a:r>
              <a:rPr lang="en-GB" i="1" dirty="0" smtClean="0"/>
              <a:t>I hope that </a:t>
            </a:r>
            <a:r>
              <a:rPr lang="en-GB" b="1" i="1" dirty="0" smtClean="0"/>
              <a:t>you</a:t>
            </a:r>
            <a:r>
              <a:rPr lang="en-GB" i="1" dirty="0" smtClean="0"/>
              <a:t> have made your plans to attend our international convention in New York City, July 24-28.  It is a truly ‘destination event’, a once-in-a-lifetime experience.</a:t>
            </a:r>
          </a:p>
          <a:p>
            <a:pPr marL="0" indent="0">
              <a:buNone/>
            </a:pPr>
            <a:r>
              <a:rPr lang="en-GB" i="1" dirty="0" smtClean="0"/>
              <a:t>Workshop sessions will follow four strands:</a:t>
            </a:r>
          </a:p>
          <a:p>
            <a:pPr marL="0" indent="0">
              <a:buNone/>
            </a:pPr>
            <a:r>
              <a:rPr lang="en-GB" i="1" dirty="0" smtClean="0"/>
              <a:t>Professional Practices,</a:t>
            </a:r>
          </a:p>
          <a:p>
            <a:pPr marL="0" indent="0">
              <a:buNone/>
            </a:pPr>
            <a:r>
              <a:rPr lang="en-GB" i="1" dirty="0" smtClean="0"/>
              <a:t>Educational Excellence,</a:t>
            </a:r>
          </a:p>
          <a:p>
            <a:pPr marL="0" indent="0">
              <a:buNone/>
            </a:pPr>
            <a:r>
              <a:rPr lang="en-GB" i="1" dirty="0" smtClean="0"/>
              <a:t>DKG and the Future,</a:t>
            </a:r>
          </a:p>
          <a:p>
            <a:pPr marL="0" indent="0">
              <a:buNone/>
            </a:pPr>
            <a:r>
              <a:rPr lang="en-GB" i="1" dirty="0"/>
              <a:t>a</a:t>
            </a:r>
            <a:r>
              <a:rPr lang="en-GB" i="1" dirty="0" smtClean="0"/>
              <a:t>nd Personal/Cultural Enrichment.</a:t>
            </a:r>
            <a:endParaRPr lang="en-GB" i="1" dirty="0"/>
          </a:p>
        </p:txBody>
      </p:sp>
    </p:spTree>
    <p:extLst>
      <p:ext uri="{BB962C8B-B14F-4D97-AF65-F5344CB8AC3E}">
        <p14:creationId xmlns:p14="http://schemas.microsoft.com/office/powerpoint/2010/main" val="13442205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229600" cy="5751661"/>
          </a:xfrm>
        </p:spPr>
        <p:txBody>
          <a:bodyPr/>
          <a:lstStyle/>
          <a:p>
            <a:pPr marL="0" indent="0">
              <a:buNone/>
            </a:pPr>
            <a:r>
              <a:rPr lang="en-GB" i="1" dirty="0" smtClean="0">
                <a:ea typeface="Tahoma" pitchFamily="34" charset="0"/>
              </a:rPr>
              <a:t>The schedule has been planned that will allow you time on your own to enjoy what attracts you, whether it is sightseeing, shopping, museum browsing, or theatrical performances.  Join us in a great city of the world, at a site that is within walking distance of Times Square, Central Park, the Rockefeller Centre, Broadway, and many other places in between.</a:t>
            </a:r>
          </a:p>
          <a:p>
            <a:pPr marL="0" indent="0">
              <a:buNone/>
            </a:pPr>
            <a:r>
              <a:rPr lang="en-GB" i="1" dirty="0" smtClean="0">
                <a:ea typeface="Tahoma" pitchFamily="34" charset="0"/>
              </a:rPr>
              <a:t>We are building excitement and              enjoyment that is contagious.  We </a:t>
            </a:r>
            <a:r>
              <a:rPr lang="en-GB" i="1" dirty="0" smtClean="0"/>
              <a:t>hear          stories </a:t>
            </a:r>
            <a:r>
              <a:rPr lang="en-GB" i="1" dirty="0"/>
              <a:t>of greater </a:t>
            </a:r>
            <a:r>
              <a:rPr lang="en-GB" i="1" dirty="0" err="1"/>
              <a:t>camerarderie</a:t>
            </a:r>
            <a:r>
              <a:rPr lang="en-GB" i="1" dirty="0"/>
              <a:t> </a:t>
            </a:r>
            <a:endParaRPr lang="en-GB" i="1" dirty="0">
              <a:ea typeface="Tahoma" pitchFamily="34" charset="0"/>
            </a:endParaRPr>
          </a:p>
        </p:txBody>
      </p:sp>
    </p:spTree>
    <p:extLst>
      <p:ext uri="{BB962C8B-B14F-4D97-AF65-F5344CB8AC3E}">
        <p14:creationId xmlns:p14="http://schemas.microsoft.com/office/powerpoint/2010/main" val="19502908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229600" cy="5751661"/>
          </a:xfrm>
        </p:spPr>
        <p:txBody>
          <a:bodyPr/>
          <a:lstStyle/>
          <a:p>
            <a:pPr marL="0" indent="0">
              <a:buNone/>
            </a:pPr>
            <a:r>
              <a:rPr lang="en-GB" i="1" dirty="0" smtClean="0"/>
              <a:t>and cohesiveness among members and chapters that let us know that we are well on our way to a successful future.  All of us </a:t>
            </a:r>
            <a:r>
              <a:rPr lang="en-GB" b="1" i="1" dirty="0" smtClean="0"/>
              <a:t>embrace a shared vision</a:t>
            </a:r>
            <a:r>
              <a:rPr lang="en-GB" i="1" dirty="0" smtClean="0"/>
              <a:t> to make an impact on education through local, community efforts.  Thank you for helping DKG to meet the needs of  education in the     21</a:t>
            </a:r>
            <a:r>
              <a:rPr lang="en-GB" i="1" baseline="30000" dirty="0" smtClean="0"/>
              <a:t>st</a:t>
            </a:r>
            <a:r>
              <a:rPr lang="en-GB" i="1" dirty="0" smtClean="0"/>
              <a:t> century, for helping us to </a:t>
            </a:r>
            <a:r>
              <a:rPr lang="en-GB" b="1" i="1" dirty="0" smtClean="0"/>
              <a:t>design a future </a:t>
            </a:r>
            <a:r>
              <a:rPr lang="en-GB" i="1" dirty="0" smtClean="0"/>
              <a:t>that will benefit us all.</a:t>
            </a:r>
          </a:p>
          <a:p>
            <a:pPr marL="0" indent="0">
              <a:buNone/>
            </a:pPr>
            <a:endParaRPr lang="en-GB" sz="1100" i="1" dirty="0" smtClean="0"/>
          </a:p>
          <a:p>
            <a:pPr marL="0" indent="0">
              <a:buNone/>
            </a:pPr>
            <a:r>
              <a:rPr lang="en-GB" sz="4000" b="1" i="1" dirty="0" smtClean="0">
                <a:latin typeface="Vladimir Script" pitchFamily="66" charset="0"/>
              </a:rPr>
              <a:t>Jensi Souders</a:t>
            </a:r>
            <a:endParaRPr lang="en-GB" sz="4000" b="1" i="1" dirty="0">
              <a:latin typeface="Vladimir Script" pitchFamily="66" charset="0"/>
            </a:endParaRPr>
          </a:p>
        </p:txBody>
      </p:sp>
    </p:spTree>
    <p:extLst>
      <p:ext uri="{BB962C8B-B14F-4D97-AF65-F5344CB8AC3E}">
        <p14:creationId xmlns:p14="http://schemas.microsoft.com/office/powerpoint/2010/main" val="27563337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GB" dirty="0" smtClean="0"/>
              <a:t>    Greetings </a:t>
            </a:r>
            <a:r>
              <a:rPr lang="en-GB" dirty="0"/>
              <a:t>from Jensi </a:t>
            </a:r>
            <a:r>
              <a:rPr lang="en-GB" dirty="0" smtClean="0"/>
              <a:t>Souders </a:t>
            </a:r>
            <a:br>
              <a:rPr lang="en-GB" dirty="0" smtClean="0"/>
            </a:br>
            <a:r>
              <a:rPr lang="en-GB" dirty="0" smtClean="0"/>
              <a:t>    DKG International President</a:t>
            </a:r>
            <a:endParaRPr lang="en-GB" dirty="0"/>
          </a:p>
        </p:txBody>
      </p:sp>
      <p:pic>
        <p:nvPicPr>
          <p:cNvPr id="4" name="Content Placeholder 3" descr="H:\DKG\EUROPE REGIONAL DIRECTOR\TALLINN-MARCH 2011\jensicuttingcake.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187624" y="1700808"/>
            <a:ext cx="4928855" cy="4525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69906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51520" y="548681"/>
            <a:ext cx="6149280" cy="3024335"/>
          </a:xfrm>
        </p:spPr>
        <p:txBody>
          <a:bodyPr>
            <a:normAutofit/>
          </a:bodyPr>
          <a:lstStyle/>
          <a:p>
            <a:r>
              <a:rPr lang="en-GB" sz="3200" b="1" dirty="0" smtClean="0">
                <a:solidFill>
                  <a:schemeClr val="tx1">
                    <a:lumMod val="65000"/>
                    <a:lumOff val="35000"/>
                  </a:schemeClr>
                </a:solidFill>
                <a:latin typeface="Tahoma" pitchFamily="34" charset="0"/>
                <a:ea typeface="Tahoma" pitchFamily="34" charset="0"/>
                <a:cs typeface="Tahoma" pitchFamily="34" charset="0"/>
              </a:rPr>
              <a:t>2012</a:t>
            </a:r>
            <a:r>
              <a:rPr lang="en-GB" sz="3200" dirty="0" smtClean="0">
                <a:solidFill>
                  <a:schemeClr val="tx1">
                    <a:lumMod val="65000"/>
                    <a:lumOff val="35000"/>
                  </a:schemeClr>
                </a:solidFill>
                <a:latin typeface="Tahoma" pitchFamily="34" charset="0"/>
                <a:ea typeface="Tahoma" pitchFamily="34" charset="0"/>
                <a:cs typeface="Tahoma" pitchFamily="34" charset="0"/>
              </a:rPr>
              <a:t> International Convention</a:t>
            </a:r>
          </a:p>
          <a:p>
            <a:r>
              <a:rPr lang="en-GB" sz="3200" dirty="0" smtClean="0">
                <a:solidFill>
                  <a:schemeClr val="tx1">
                    <a:lumMod val="65000"/>
                    <a:lumOff val="35000"/>
                  </a:schemeClr>
                </a:solidFill>
                <a:latin typeface="Tahoma" pitchFamily="34" charset="0"/>
                <a:ea typeface="Tahoma" pitchFamily="34" charset="0"/>
                <a:cs typeface="Tahoma" pitchFamily="34" charset="0"/>
              </a:rPr>
              <a:t>Sheraton Hotel and Towers, NY</a:t>
            </a:r>
          </a:p>
          <a:p>
            <a:r>
              <a:rPr lang="en-GB" sz="3200" dirty="0" smtClean="0">
                <a:solidFill>
                  <a:schemeClr val="tx1">
                    <a:lumMod val="65000"/>
                    <a:lumOff val="35000"/>
                  </a:schemeClr>
                </a:solidFill>
                <a:latin typeface="Tahoma" pitchFamily="34" charset="0"/>
                <a:ea typeface="Tahoma" pitchFamily="34" charset="0"/>
                <a:cs typeface="Tahoma" pitchFamily="34" charset="0"/>
              </a:rPr>
              <a:t>24-28 July</a:t>
            </a:r>
          </a:p>
          <a:p>
            <a:endParaRPr lang="en-GB" sz="3200" dirty="0">
              <a:latin typeface="Tahoma" pitchFamily="34" charset="0"/>
              <a:ea typeface="Tahoma" pitchFamily="34" charset="0"/>
              <a:cs typeface="Tahoma" pitchFamily="34" charset="0"/>
            </a:endParaRPr>
          </a:p>
          <a:p>
            <a:endParaRPr lang="en-GB" sz="3200" dirty="0">
              <a:latin typeface="Tahoma" pitchFamily="34" charset="0"/>
              <a:ea typeface="Tahoma" pitchFamily="34" charset="0"/>
              <a:cs typeface="Tahoma"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1881" y="2594182"/>
            <a:ext cx="4608512" cy="1883730"/>
          </a:xfrm>
          <a:prstGeom prst="rect">
            <a:avLst/>
          </a:prstGeom>
        </p:spPr>
      </p:pic>
      <p:sp>
        <p:nvSpPr>
          <p:cNvPr id="6" name="TextBox 5"/>
          <p:cNvSpPr txBox="1"/>
          <p:nvPr/>
        </p:nvSpPr>
        <p:spPr>
          <a:xfrm>
            <a:off x="251520" y="4581128"/>
            <a:ext cx="6984776" cy="1774845"/>
          </a:xfrm>
          <a:prstGeom prst="rect">
            <a:avLst/>
          </a:prstGeom>
          <a:noFill/>
        </p:spPr>
        <p:txBody>
          <a:bodyPr wrap="square" rtlCol="0">
            <a:spAutoFit/>
          </a:bodyPr>
          <a:lstStyle/>
          <a:p>
            <a:pPr>
              <a:spcBef>
                <a:spcPts val="768"/>
              </a:spcBef>
            </a:pPr>
            <a:r>
              <a:rPr lang="en-GB" sz="3200" b="1" dirty="0" smtClean="0">
                <a:solidFill>
                  <a:schemeClr val="tx1">
                    <a:lumMod val="65000"/>
                    <a:lumOff val="35000"/>
                  </a:schemeClr>
                </a:solidFill>
                <a:latin typeface="Tahoma" pitchFamily="34" charset="0"/>
                <a:ea typeface="Tahoma" pitchFamily="34" charset="0"/>
                <a:cs typeface="Tahoma" pitchFamily="34" charset="0"/>
              </a:rPr>
              <a:t>2013</a:t>
            </a:r>
            <a:r>
              <a:rPr lang="en-GB" sz="3200" dirty="0" smtClean="0">
                <a:solidFill>
                  <a:schemeClr val="tx1">
                    <a:lumMod val="65000"/>
                    <a:lumOff val="35000"/>
                  </a:schemeClr>
                </a:solidFill>
                <a:latin typeface="Tahoma" pitchFamily="34" charset="0"/>
                <a:ea typeface="Tahoma" pitchFamily="34" charset="0"/>
                <a:cs typeface="Tahoma" pitchFamily="34" charset="0"/>
              </a:rPr>
              <a:t> Northeast Regional Conference</a:t>
            </a:r>
          </a:p>
          <a:p>
            <a:pPr>
              <a:spcBef>
                <a:spcPts val="768"/>
              </a:spcBef>
            </a:pPr>
            <a:r>
              <a:rPr lang="en-GB" sz="3200" dirty="0" smtClean="0">
                <a:solidFill>
                  <a:schemeClr val="tx1">
                    <a:lumMod val="65000"/>
                    <a:lumOff val="35000"/>
                  </a:schemeClr>
                </a:solidFill>
                <a:latin typeface="Tahoma" pitchFamily="34" charset="0"/>
                <a:ea typeface="Tahoma" pitchFamily="34" charset="0"/>
                <a:cs typeface="Tahoma" pitchFamily="34" charset="0"/>
              </a:rPr>
              <a:t>Portland, Maine</a:t>
            </a:r>
          </a:p>
          <a:p>
            <a:pPr>
              <a:spcBef>
                <a:spcPts val="768"/>
              </a:spcBef>
            </a:pPr>
            <a:r>
              <a:rPr lang="en-GB" sz="3200" dirty="0" smtClean="0">
                <a:solidFill>
                  <a:schemeClr val="tx1">
                    <a:lumMod val="65000"/>
                    <a:lumOff val="35000"/>
                  </a:schemeClr>
                </a:solidFill>
                <a:latin typeface="Tahoma" pitchFamily="34" charset="0"/>
                <a:ea typeface="Tahoma" pitchFamily="34" charset="0"/>
                <a:cs typeface="Tahoma" pitchFamily="34" charset="0"/>
              </a:rPr>
              <a:t>24-27 July</a:t>
            </a:r>
            <a:endParaRPr lang="en-GB" sz="3200" dirty="0">
              <a:solidFill>
                <a:schemeClr val="tx1">
                  <a:lumMod val="65000"/>
                  <a:lumOff val="35000"/>
                </a:schemeClr>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18676752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04800"/>
            <a:ext cx="8229600" cy="2764160"/>
          </a:xfrm>
        </p:spPr>
        <p:txBody>
          <a:bodyPr/>
          <a:lstStyle/>
          <a:p>
            <a:r>
              <a:rPr lang="en-GB" dirty="0" smtClean="0">
                <a:solidFill>
                  <a:schemeClr val="accent3"/>
                </a:solidFill>
              </a:rPr>
              <a:t>You must go on the tours!</a:t>
            </a:r>
            <a:endParaRPr lang="en-GB" dirty="0">
              <a:solidFill>
                <a:schemeClr val="accent3"/>
              </a:solidFill>
            </a:endParaRPr>
          </a:p>
        </p:txBody>
      </p:sp>
    </p:spTree>
    <p:extLst>
      <p:ext uri="{BB962C8B-B14F-4D97-AF65-F5344CB8AC3E}">
        <p14:creationId xmlns:p14="http://schemas.microsoft.com/office/powerpoint/2010/main" val="5086490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4758" y="20604"/>
            <a:ext cx="5143500" cy="6858000"/>
          </a:xfrm>
          <a:prstGeom prst="rect">
            <a:avLst/>
          </a:prstGeom>
        </p:spPr>
      </p:pic>
      <p:pic>
        <p:nvPicPr>
          <p:cNvPr id="5" name="Picture 4"/>
          <p:cNvPicPr>
            <a:picLocks noChangeAspect="1"/>
          </p:cNvPicPr>
          <p:nvPr/>
        </p:nvPicPr>
        <p:blipFill rotWithShape="1">
          <a:blip r:embed="rId4" cstate="print">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rcRect t="3302"/>
          <a:stretch/>
        </p:blipFill>
        <p:spPr>
          <a:xfrm>
            <a:off x="3845202" y="0"/>
            <a:ext cx="5292080" cy="3453700"/>
          </a:xfrm>
          <a:prstGeom prst="rect">
            <a:avLst/>
          </a:prstGeom>
        </p:spPr>
      </p:pic>
    </p:spTree>
    <p:extLst>
      <p:ext uri="{BB962C8B-B14F-4D97-AF65-F5344CB8AC3E}">
        <p14:creationId xmlns:p14="http://schemas.microsoft.com/office/powerpoint/2010/main" val="42546782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l="19023" r="40035"/>
          <a:stretch/>
        </p:blipFill>
        <p:spPr>
          <a:xfrm>
            <a:off x="19325" y="0"/>
            <a:ext cx="2105891" cy="6858000"/>
          </a:xfrm>
          <a:prstGeom prst="rect">
            <a:avLst/>
          </a:prstGeom>
        </p:spPr>
      </p:pic>
      <p:pic>
        <p:nvPicPr>
          <p:cNvPr id="4" name="Picture 3"/>
          <p:cNvPicPr>
            <a:picLocks noChangeAspect="1"/>
          </p:cNvPicPr>
          <p:nvPr/>
        </p:nvPicPr>
        <p:blipFill rotWithShape="1">
          <a:blip r:embed="rId4" cstate="print">
            <a:extLst>
              <a:ext uri="{BEBA8EAE-BF5A-486C-A8C5-ECC9F3942E4B}">
                <a14:imgProps xmlns:a14="http://schemas.microsoft.com/office/drawing/2010/main">
                  <a14:imgLayer r:embed="rId5">
                    <a14:imgEffect>
                      <a14:brightnessContrast contrast="20000"/>
                    </a14:imgEffect>
                  </a14:imgLayer>
                </a14:imgProps>
              </a:ext>
              <a:ext uri="{28A0092B-C50C-407E-A947-70E740481C1C}">
                <a14:useLocalDpi xmlns:a14="http://schemas.microsoft.com/office/drawing/2010/main" val="0"/>
              </a:ext>
            </a:extLst>
          </a:blip>
          <a:srcRect l="2378" t="11241" r="2559" b="4655"/>
          <a:stretch/>
        </p:blipFill>
        <p:spPr>
          <a:xfrm>
            <a:off x="2267744" y="0"/>
            <a:ext cx="5710352" cy="3789040"/>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rotWithShape="1">
          <a:blip r:embed="rId6" cstate="print">
            <a:extLst>
              <a:ext uri="{BEBA8EAE-BF5A-486C-A8C5-ECC9F3942E4B}">
                <a14:imgProps xmlns:a14="http://schemas.microsoft.com/office/drawing/2010/main">
                  <a14:imgLayer r:embed="rId7">
                    <a14:imgEffect>
                      <a14:brightnessContrast contrast="40000"/>
                    </a14:imgEffect>
                  </a14:imgLayer>
                </a14:imgProps>
              </a:ext>
              <a:ext uri="{28A0092B-C50C-407E-A947-70E740481C1C}">
                <a14:useLocalDpi xmlns:a14="http://schemas.microsoft.com/office/drawing/2010/main" val="0"/>
              </a:ext>
            </a:extLst>
          </a:blip>
          <a:srcRect l="3334" r="11061" b="29293"/>
          <a:stretch/>
        </p:blipFill>
        <p:spPr>
          <a:xfrm>
            <a:off x="2125217" y="3914878"/>
            <a:ext cx="4751040" cy="2943122"/>
          </a:xfrm>
          <a:prstGeom prst="rect">
            <a:avLst/>
          </a:prstGeom>
          <a:ln>
            <a:solidFill>
              <a:schemeClr val="accent3"/>
            </a:solidFill>
          </a:ln>
        </p:spPr>
      </p:pic>
    </p:spTree>
    <p:extLst>
      <p:ext uri="{BB962C8B-B14F-4D97-AF65-F5344CB8AC3E}">
        <p14:creationId xmlns:p14="http://schemas.microsoft.com/office/powerpoint/2010/main" val="40832527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The </a:t>
            </a:r>
            <a:r>
              <a:rPr lang="en-GB" smtClean="0"/>
              <a:t>Administrative </a:t>
            </a:r>
            <a:r>
              <a:rPr lang="en-GB" dirty="0"/>
              <a:t>Board</a:t>
            </a:r>
          </a:p>
        </p:txBody>
      </p:sp>
      <p:pic>
        <p:nvPicPr>
          <p:cNvPr id="4" name="Picture 2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20319" y="1412776"/>
            <a:ext cx="1427545" cy="1612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461" y="1676552"/>
            <a:ext cx="1185106" cy="1338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35140" y="1764508"/>
            <a:ext cx="1107243" cy="1250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1713" y="3239454"/>
            <a:ext cx="1187711" cy="1341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1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59146" y="3239454"/>
            <a:ext cx="1187711" cy="1341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3"/>
          <p:cNvPicPr>
            <a:picLocks noChangeAspect="1" noChangeArrowheads="1"/>
          </p:cNvPicPr>
          <p:nvPr/>
        </p:nvPicPr>
        <p:blipFill rotWithShape="1">
          <a:blip r:embed="rId7">
            <a:extLst>
              <a:ext uri="{28A0092B-C50C-407E-A947-70E740481C1C}">
                <a14:useLocalDpi xmlns:a14="http://schemas.microsoft.com/office/drawing/2010/main" val="0"/>
              </a:ext>
            </a:extLst>
          </a:blip>
          <a:srcRect l="9216" r="9578" b="11883"/>
          <a:stretch/>
        </p:blipFill>
        <p:spPr bwMode="auto">
          <a:xfrm>
            <a:off x="3108753" y="3239454"/>
            <a:ext cx="1094581" cy="1341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65629" y="3239454"/>
            <a:ext cx="1187711" cy="1341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24068" y="3239454"/>
            <a:ext cx="1187711" cy="1341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60713" y="4760110"/>
            <a:ext cx="1169269" cy="1333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856936" y="4760110"/>
            <a:ext cx="1176886" cy="1329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941260" y="4772395"/>
            <a:ext cx="1171710" cy="1323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148064" y="4769697"/>
            <a:ext cx="1171710" cy="1323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943610" y="1764508"/>
            <a:ext cx="1107243" cy="1250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2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156175" y="1729004"/>
            <a:ext cx="1138673" cy="1286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3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416064" y="1736203"/>
            <a:ext cx="1125926" cy="1271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65135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Headquarters Staff</a:t>
            </a:r>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6" y="1412776"/>
            <a:ext cx="1466130" cy="1656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752" y="1988840"/>
            <a:ext cx="1625852" cy="1836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12006" y="3511011"/>
            <a:ext cx="1512168" cy="1708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528" y="4797152"/>
            <a:ext cx="1296144" cy="1728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1828227" y="1500884"/>
            <a:ext cx="4287392" cy="369332"/>
          </a:xfrm>
          <a:prstGeom prst="rect">
            <a:avLst/>
          </a:prstGeom>
        </p:spPr>
        <p:txBody>
          <a:bodyPr wrap="none">
            <a:spAutoFit/>
          </a:bodyPr>
          <a:lstStyle/>
          <a:p>
            <a:r>
              <a:rPr lang="en-GB" dirty="0"/>
              <a:t>&lt;</a:t>
            </a:r>
            <a:r>
              <a:rPr lang="en-GB" b="1" dirty="0">
                <a:latin typeface="Tahoma" pitchFamily="34" charset="0"/>
                <a:ea typeface="Tahoma" pitchFamily="34" charset="0"/>
                <a:cs typeface="Tahoma" pitchFamily="34" charset="0"/>
              </a:rPr>
              <a:t>Corlea Plowman </a:t>
            </a:r>
            <a:r>
              <a:rPr lang="en-GB" dirty="0">
                <a:latin typeface="Tahoma" pitchFamily="34" charset="0"/>
                <a:ea typeface="Tahoma" pitchFamily="34" charset="0"/>
                <a:cs typeface="Tahoma" pitchFamily="34" charset="0"/>
              </a:rPr>
              <a:t>– Executive Director</a:t>
            </a:r>
          </a:p>
        </p:txBody>
      </p:sp>
      <p:sp>
        <p:nvSpPr>
          <p:cNvPr id="9" name="Rectangle 8"/>
          <p:cNvSpPr/>
          <p:nvPr/>
        </p:nvSpPr>
        <p:spPr>
          <a:xfrm>
            <a:off x="3965604" y="2549542"/>
            <a:ext cx="4676052" cy="1200329"/>
          </a:xfrm>
          <a:prstGeom prst="rect">
            <a:avLst/>
          </a:prstGeom>
        </p:spPr>
        <p:txBody>
          <a:bodyPr wrap="square">
            <a:spAutoFit/>
          </a:bodyPr>
          <a:lstStyle/>
          <a:p>
            <a:r>
              <a:rPr lang="en-GB" b="1" dirty="0"/>
              <a:t>&lt;</a:t>
            </a:r>
            <a:r>
              <a:rPr lang="en-GB" b="1" dirty="0">
                <a:latin typeface="Tahoma" pitchFamily="34" charset="0"/>
                <a:ea typeface="Tahoma" pitchFamily="34" charset="0"/>
                <a:cs typeface="Tahoma" pitchFamily="34" charset="0"/>
              </a:rPr>
              <a:t>Phyllis Hickey</a:t>
            </a:r>
            <a:r>
              <a:rPr lang="en-GB" dirty="0">
                <a:latin typeface="Tahoma" pitchFamily="34" charset="0"/>
                <a:ea typeface="Tahoma" pitchFamily="34" charset="0"/>
                <a:cs typeface="Tahoma" pitchFamily="34" charset="0"/>
              </a:rPr>
              <a:t> – Operation </a:t>
            </a:r>
            <a:r>
              <a:rPr lang="en-GB" dirty="0" smtClean="0">
                <a:latin typeface="Tahoma" pitchFamily="34" charset="0"/>
                <a:ea typeface="Tahoma" pitchFamily="34" charset="0"/>
                <a:cs typeface="Tahoma" pitchFamily="34" charset="0"/>
              </a:rPr>
              <a:t>Services  </a:t>
            </a:r>
          </a:p>
          <a:p>
            <a:r>
              <a:rPr lang="en-GB" dirty="0">
                <a:latin typeface="Tahoma" pitchFamily="34" charset="0"/>
                <a:ea typeface="Tahoma" pitchFamily="34" charset="0"/>
                <a:cs typeface="Tahoma" pitchFamily="34" charset="0"/>
              </a:rPr>
              <a:t> </a:t>
            </a:r>
            <a:r>
              <a:rPr lang="en-GB" dirty="0" smtClean="0">
                <a:latin typeface="Tahoma" pitchFamily="34" charset="0"/>
                <a:ea typeface="Tahoma" pitchFamily="34" charset="0"/>
                <a:cs typeface="Tahoma" pitchFamily="34" charset="0"/>
              </a:rPr>
              <a:t>                                         Administrator</a:t>
            </a:r>
            <a:endParaRPr lang="en-GB" b="1" dirty="0">
              <a:latin typeface="Tahoma" pitchFamily="34" charset="0"/>
              <a:ea typeface="Tahoma" pitchFamily="34" charset="0"/>
              <a:cs typeface="Tahoma" pitchFamily="34" charset="0"/>
            </a:endParaRPr>
          </a:p>
          <a:p>
            <a:r>
              <a:rPr lang="en-GB" dirty="0" smtClean="0">
                <a:latin typeface="Tahoma" pitchFamily="34" charset="0"/>
                <a:ea typeface="Tahoma" pitchFamily="34" charset="0"/>
                <a:cs typeface="Tahoma" pitchFamily="34" charset="0"/>
              </a:rPr>
              <a:t> </a:t>
            </a:r>
            <a:endParaRPr lang="en-GB" dirty="0">
              <a:latin typeface="Tahoma" pitchFamily="34" charset="0"/>
              <a:ea typeface="Tahoma" pitchFamily="34" charset="0"/>
              <a:cs typeface="Tahoma" pitchFamily="34" charset="0"/>
            </a:endParaRPr>
          </a:p>
          <a:p>
            <a:r>
              <a:rPr lang="en-GB" b="1" dirty="0">
                <a:latin typeface="Tahoma" pitchFamily="34" charset="0"/>
                <a:ea typeface="Tahoma" pitchFamily="34" charset="0"/>
                <a:cs typeface="Tahoma" pitchFamily="34" charset="0"/>
              </a:rPr>
              <a:t>                                                                                                   </a:t>
            </a:r>
          </a:p>
        </p:txBody>
      </p:sp>
      <p:sp>
        <p:nvSpPr>
          <p:cNvPr id="10" name="Rectangle 9"/>
          <p:cNvSpPr/>
          <p:nvPr/>
        </p:nvSpPr>
        <p:spPr>
          <a:xfrm>
            <a:off x="240006" y="4150821"/>
            <a:ext cx="4692034" cy="646331"/>
          </a:xfrm>
          <a:prstGeom prst="rect">
            <a:avLst/>
          </a:prstGeom>
        </p:spPr>
        <p:txBody>
          <a:bodyPr wrap="square">
            <a:spAutoFit/>
          </a:bodyPr>
          <a:lstStyle/>
          <a:p>
            <a:r>
              <a:rPr lang="en-GB" dirty="0"/>
              <a:t> </a:t>
            </a:r>
            <a:r>
              <a:rPr lang="en-GB" dirty="0" smtClean="0"/>
              <a:t>              </a:t>
            </a:r>
            <a:r>
              <a:rPr lang="en-GB" b="1" dirty="0" smtClean="0">
                <a:latin typeface="Tahoma" pitchFamily="34" charset="0"/>
                <a:ea typeface="Tahoma" pitchFamily="34" charset="0"/>
                <a:cs typeface="Tahoma" pitchFamily="34" charset="0"/>
              </a:rPr>
              <a:t>Linda </a:t>
            </a:r>
            <a:r>
              <a:rPr lang="en-GB" b="1" dirty="0">
                <a:latin typeface="Tahoma" pitchFamily="34" charset="0"/>
                <a:ea typeface="Tahoma" pitchFamily="34" charset="0"/>
                <a:cs typeface="Tahoma" pitchFamily="34" charset="0"/>
              </a:rPr>
              <a:t>Eller</a:t>
            </a:r>
            <a:r>
              <a:rPr lang="en-GB" dirty="0">
                <a:latin typeface="Tahoma" pitchFamily="34" charset="0"/>
                <a:ea typeface="Tahoma" pitchFamily="34" charset="0"/>
                <a:cs typeface="Tahoma" pitchFamily="34" charset="0"/>
              </a:rPr>
              <a:t> – Information Services</a:t>
            </a:r>
          </a:p>
          <a:p>
            <a:r>
              <a:rPr lang="en-GB" dirty="0">
                <a:latin typeface="Tahoma" pitchFamily="34" charset="0"/>
                <a:ea typeface="Tahoma" pitchFamily="34" charset="0"/>
                <a:cs typeface="Tahoma" pitchFamily="34" charset="0"/>
              </a:rPr>
              <a:t>              </a:t>
            </a:r>
            <a:r>
              <a:rPr lang="en-GB" dirty="0" smtClean="0">
                <a:latin typeface="Tahoma" pitchFamily="34" charset="0"/>
                <a:ea typeface="Tahoma" pitchFamily="34" charset="0"/>
                <a:cs typeface="Tahoma" pitchFamily="34" charset="0"/>
              </a:rPr>
              <a:t>                         Administrator</a:t>
            </a:r>
            <a:r>
              <a:rPr lang="en-GB" b="1" dirty="0">
                <a:latin typeface="Tahoma" pitchFamily="34" charset="0"/>
                <a:ea typeface="Tahoma" pitchFamily="34" charset="0"/>
                <a:cs typeface="Tahoma" pitchFamily="34" charset="0"/>
              </a:rPr>
              <a:t>&gt;</a:t>
            </a:r>
          </a:p>
        </p:txBody>
      </p:sp>
      <p:sp>
        <p:nvSpPr>
          <p:cNvPr id="11" name="Rectangle 10"/>
          <p:cNvSpPr/>
          <p:nvPr/>
        </p:nvSpPr>
        <p:spPr>
          <a:xfrm>
            <a:off x="1619672" y="5445224"/>
            <a:ext cx="4704502" cy="923330"/>
          </a:xfrm>
          <a:prstGeom prst="rect">
            <a:avLst/>
          </a:prstGeom>
        </p:spPr>
        <p:txBody>
          <a:bodyPr wrap="square">
            <a:spAutoFit/>
          </a:bodyPr>
          <a:lstStyle/>
          <a:p>
            <a:r>
              <a:rPr lang="en-GB" b="1" dirty="0">
                <a:latin typeface="Tahoma" pitchFamily="34" charset="0"/>
                <a:ea typeface="Tahoma" pitchFamily="34" charset="0"/>
                <a:cs typeface="Tahoma" pitchFamily="34" charset="0"/>
              </a:rPr>
              <a:t>&lt;</a:t>
            </a:r>
            <a:r>
              <a:rPr lang="en-GB" b="1" dirty="0" smtClean="0">
                <a:latin typeface="Tahoma" pitchFamily="34" charset="0"/>
                <a:ea typeface="Tahoma" pitchFamily="34" charset="0"/>
                <a:cs typeface="Tahoma" pitchFamily="34" charset="0"/>
              </a:rPr>
              <a:t>Nita Scott </a:t>
            </a:r>
            <a:r>
              <a:rPr lang="en-GB" dirty="0" smtClean="0">
                <a:latin typeface="Tahoma" pitchFamily="34" charset="0"/>
                <a:ea typeface="Tahoma" pitchFamily="34" charset="0"/>
                <a:cs typeface="Tahoma" pitchFamily="34" charset="0"/>
              </a:rPr>
              <a:t>– </a:t>
            </a:r>
            <a:r>
              <a:rPr lang="en-GB" dirty="0">
                <a:latin typeface="Tahoma" pitchFamily="34" charset="0"/>
                <a:ea typeface="Tahoma" pitchFamily="34" charset="0"/>
                <a:cs typeface="Tahoma" pitchFamily="34" charset="0"/>
              </a:rPr>
              <a:t>Membership Services </a:t>
            </a:r>
            <a:r>
              <a:rPr lang="en-GB" dirty="0" smtClean="0">
                <a:latin typeface="Tahoma" pitchFamily="34" charset="0"/>
                <a:ea typeface="Tahoma" pitchFamily="34" charset="0"/>
                <a:cs typeface="Tahoma" pitchFamily="34" charset="0"/>
              </a:rPr>
              <a:t>    </a:t>
            </a:r>
          </a:p>
          <a:p>
            <a:r>
              <a:rPr lang="en-GB" dirty="0">
                <a:latin typeface="Tahoma" pitchFamily="34" charset="0"/>
                <a:ea typeface="Tahoma" pitchFamily="34" charset="0"/>
                <a:cs typeface="Tahoma" pitchFamily="34" charset="0"/>
              </a:rPr>
              <a:t> </a:t>
            </a:r>
            <a:r>
              <a:rPr lang="en-GB" dirty="0" smtClean="0">
                <a:latin typeface="Tahoma" pitchFamily="34" charset="0"/>
                <a:ea typeface="Tahoma" pitchFamily="34" charset="0"/>
                <a:cs typeface="Tahoma" pitchFamily="34" charset="0"/>
              </a:rPr>
              <a:t>                                       Administrator </a:t>
            </a:r>
            <a:endParaRPr lang="en-GB" dirty="0">
              <a:latin typeface="Tahoma" pitchFamily="34" charset="0"/>
              <a:ea typeface="Tahoma" pitchFamily="34" charset="0"/>
              <a:cs typeface="Tahoma" pitchFamily="34" charset="0"/>
            </a:endParaRPr>
          </a:p>
          <a:p>
            <a:r>
              <a:rPr lang="en-GB" dirty="0">
                <a:latin typeface="Tahoma" pitchFamily="34" charset="0"/>
                <a:ea typeface="Tahoma" pitchFamily="34" charset="0"/>
                <a:cs typeface="Tahoma" pitchFamily="34" charset="0"/>
              </a:rPr>
              <a:t>                                                                         </a:t>
            </a:r>
            <a:endParaRPr lang="en-GB" b="1"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17731378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08720"/>
            <a:ext cx="8229600" cy="5247605"/>
          </a:xfrm>
        </p:spPr>
        <p:txBody>
          <a:bodyPr>
            <a:normAutofit/>
          </a:bodyPr>
          <a:lstStyle/>
          <a:p>
            <a:pPr marL="0" indent="0">
              <a:buNone/>
            </a:pPr>
            <a:r>
              <a:rPr lang="en-GB" b="1" dirty="0">
                <a:latin typeface="Tahoma" pitchFamily="34" charset="0"/>
                <a:ea typeface="Tahoma" pitchFamily="34" charset="0"/>
                <a:cs typeface="Tahoma" pitchFamily="34" charset="0"/>
              </a:rPr>
              <a:t> </a:t>
            </a:r>
            <a:r>
              <a:rPr lang="en-GB" b="1" dirty="0">
                <a:effectLst>
                  <a:outerShdw blurRad="38100" dist="38100" dir="2700000" algn="tl">
                    <a:srgbClr val="000000">
                      <a:alpha val="43137"/>
                    </a:srgbClr>
                  </a:outerShdw>
                </a:effectLst>
                <a:latin typeface="Tahoma" pitchFamily="34" charset="0"/>
                <a:ea typeface="Tahoma" pitchFamily="34" charset="0"/>
                <a:cs typeface="Tahoma" pitchFamily="34" charset="0"/>
              </a:rPr>
              <a:t>Facts and Figures about DKG</a:t>
            </a:r>
          </a:p>
          <a:p>
            <a:pPr marL="914400" lvl="2" indent="0">
              <a:buNone/>
            </a:pPr>
            <a:endParaRPr lang="en-GB" dirty="0">
              <a:latin typeface="Tahoma" pitchFamily="34" charset="0"/>
              <a:ea typeface="Tahoma" pitchFamily="34" charset="0"/>
              <a:cs typeface="Tahoma" pitchFamily="34" charset="0"/>
            </a:endParaRPr>
          </a:p>
          <a:p>
            <a:pPr lvl="2"/>
            <a:r>
              <a:rPr lang="en-GB" sz="3200" dirty="0">
                <a:latin typeface="Tahoma" pitchFamily="34" charset="0"/>
                <a:ea typeface="Tahoma" pitchFamily="34" charset="0"/>
                <a:cs typeface="Tahoma" pitchFamily="34" charset="0"/>
              </a:rPr>
              <a:t>Over 90,000 members</a:t>
            </a:r>
          </a:p>
          <a:p>
            <a:pPr lvl="3"/>
            <a:endParaRPr lang="en-GB" sz="2800" dirty="0">
              <a:latin typeface="Tahoma" pitchFamily="34" charset="0"/>
              <a:ea typeface="Tahoma" pitchFamily="34" charset="0"/>
              <a:cs typeface="Tahoma" pitchFamily="34" charset="0"/>
            </a:endParaRPr>
          </a:p>
          <a:p>
            <a:pPr lvl="3">
              <a:buFont typeface="Arial" pitchFamily="34" charset="0"/>
              <a:buChar char="•"/>
            </a:pPr>
            <a:r>
              <a:rPr lang="en-GB" sz="3200" dirty="0">
                <a:latin typeface="Tahoma" pitchFamily="34" charset="0"/>
                <a:ea typeface="Tahoma" pitchFamily="34" charset="0"/>
                <a:cs typeface="Tahoma" pitchFamily="34" charset="0"/>
              </a:rPr>
              <a:t>2,700 chapters</a:t>
            </a:r>
          </a:p>
          <a:p>
            <a:pPr lvl="3">
              <a:buFont typeface="Arial" pitchFamily="34" charset="0"/>
              <a:buChar char="•"/>
            </a:pPr>
            <a:endParaRPr lang="en-GB" sz="3200" dirty="0">
              <a:latin typeface="Tahoma" pitchFamily="34" charset="0"/>
              <a:ea typeface="Tahoma" pitchFamily="34" charset="0"/>
              <a:cs typeface="Tahoma" pitchFamily="34" charset="0"/>
            </a:endParaRPr>
          </a:p>
          <a:p>
            <a:pPr lvl="4">
              <a:buFont typeface="Arial" pitchFamily="34" charset="0"/>
              <a:buChar char="•"/>
            </a:pPr>
            <a:r>
              <a:rPr lang="en-GB" sz="3200" dirty="0">
                <a:latin typeface="Tahoma" pitchFamily="34" charset="0"/>
                <a:ea typeface="Tahoma" pitchFamily="34" charset="0"/>
                <a:cs typeface="Tahoma" pitchFamily="34" charset="0"/>
              </a:rPr>
              <a:t>79 state organisations</a:t>
            </a:r>
          </a:p>
          <a:p>
            <a:pPr lvl="4">
              <a:buFont typeface="Arial" pitchFamily="34" charset="0"/>
              <a:buChar char="•"/>
            </a:pPr>
            <a:endParaRPr lang="en-GB" sz="3200" dirty="0">
              <a:latin typeface="Tahoma" pitchFamily="34" charset="0"/>
              <a:ea typeface="Tahoma" pitchFamily="34" charset="0"/>
              <a:cs typeface="Tahoma" pitchFamily="34" charset="0"/>
            </a:endParaRPr>
          </a:p>
          <a:p>
            <a:pPr lvl="5"/>
            <a:r>
              <a:rPr lang="en-GB" sz="3200" dirty="0">
                <a:solidFill>
                  <a:schemeClr val="bg2">
                    <a:lumMod val="25000"/>
                  </a:schemeClr>
                </a:solidFill>
                <a:latin typeface="Tahoma" pitchFamily="34" charset="0"/>
                <a:ea typeface="Tahoma" pitchFamily="34" charset="0"/>
                <a:cs typeface="Tahoma" pitchFamily="34" charset="0"/>
              </a:rPr>
              <a:t>17 member countries</a:t>
            </a:r>
            <a:endParaRPr lang="en-GB" dirty="0"/>
          </a:p>
        </p:txBody>
      </p:sp>
    </p:spTree>
    <p:extLst>
      <p:ext uri="{BB962C8B-B14F-4D97-AF65-F5344CB8AC3E}">
        <p14:creationId xmlns:p14="http://schemas.microsoft.com/office/powerpoint/2010/main" val="33585128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819944"/>
          </a:xfrm>
        </p:spPr>
        <p:txBody>
          <a:bodyPr/>
          <a:lstStyle/>
          <a:p>
            <a:r>
              <a:rPr lang="en-GB" dirty="0"/>
              <a:t>DKG MICHIGAN- How are you?</a:t>
            </a:r>
          </a:p>
        </p:txBody>
      </p:sp>
      <p:sp>
        <p:nvSpPr>
          <p:cNvPr id="3" name="Content Placeholder 2"/>
          <p:cNvSpPr>
            <a:spLocks noGrp="1"/>
          </p:cNvSpPr>
          <p:nvPr>
            <p:ph idx="1"/>
          </p:nvPr>
        </p:nvSpPr>
        <p:spPr>
          <a:xfrm>
            <a:off x="323528" y="1916832"/>
            <a:ext cx="8568952" cy="4752528"/>
          </a:xfrm>
        </p:spPr>
        <p:txBody>
          <a:bodyPr/>
          <a:lstStyle/>
          <a:p>
            <a:pPr marL="0" indent="0">
              <a:buNone/>
            </a:pPr>
            <a:r>
              <a:rPr lang="en-GB" b="1" dirty="0" smtClean="0">
                <a:latin typeface="Tahoma" pitchFamily="34" charset="0"/>
                <a:ea typeface="Tahoma" pitchFamily="34" charset="0"/>
                <a:cs typeface="Tahoma" pitchFamily="34" charset="0"/>
              </a:rPr>
              <a:t>Your State Officers</a:t>
            </a:r>
          </a:p>
          <a:p>
            <a:pPr marL="0" indent="0">
              <a:buNone/>
            </a:pPr>
            <a:r>
              <a:rPr lang="en-GB" dirty="0" smtClean="0">
                <a:latin typeface="Tahoma" pitchFamily="34" charset="0"/>
                <a:ea typeface="Tahoma" pitchFamily="34" charset="0"/>
                <a:cs typeface="Tahoma" pitchFamily="34" charset="0"/>
              </a:rPr>
              <a:t>State President – Olive Lane Horning</a:t>
            </a:r>
          </a:p>
          <a:p>
            <a:pPr marL="0" indent="0">
              <a:buNone/>
            </a:pPr>
            <a:r>
              <a:rPr lang="en-GB" dirty="0" smtClean="0">
                <a:latin typeface="Tahoma" pitchFamily="34" charset="0"/>
                <a:ea typeface="Tahoma" pitchFamily="34" charset="0"/>
                <a:cs typeface="Tahoma" pitchFamily="34" charset="0"/>
              </a:rPr>
              <a:t>Executive Secretary – Sally Garrison</a:t>
            </a:r>
          </a:p>
          <a:p>
            <a:pPr marL="0" indent="0">
              <a:buNone/>
            </a:pPr>
            <a:r>
              <a:rPr lang="en-GB" dirty="0" smtClean="0">
                <a:latin typeface="Tahoma" pitchFamily="34" charset="0"/>
                <a:ea typeface="Tahoma" pitchFamily="34" charset="0"/>
                <a:cs typeface="Tahoma" pitchFamily="34" charset="0"/>
              </a:rPr>
              <a:t>State Editor – J-Jay </a:t>
            </a:r>
            <a:r>
              <a:rPr lang="en-GB" dirty="0" err="1" smtClean="0">
                <a:latin typeface="Tahoma" pitchFamily="34" charset="0"/>
                <a:ea typeface="Tahoma" pitchFamily="34" charset="0"/>
                <a:cs typeface="Tahoma" pitchFamily="34" charset="0"/>
              </a:rPr>
              <a:t>Pechta</a:t>
            </a:r>
            <a:endParaRPr lang="en-GB" dirty="0" smtClean="0">
              <a:latin typeface="Tahoma" pitchFamily="34" charset="0"/>
              <a:ea typeface="Tahoma" pitchFamily="34" charset="0"/>
              <a:cs typeface="Tahoma" pitchFamily="34" charset="0"/>
            </a:endParaRPr>
          </a:p>
          <a:p>
            <a:pPr marL="0" indent="0">
              <a:buNone/>
            </a:pPr>
            <a:r>
              <a:rPr lang="en-GB" dirty="0" smtClean="0">
                <a:latin typeface="Tahoma" pitchFamily="34" charset="0"/>
                <a:ea typeface="Tahoma" pitchFamily="34" charset="0"/>
                <a:cs typeface="Tahoma" pitchFamily="34" charset="0"/>
              </a:rPr>
              <a:t>State Treasurer – Loretta Miles</a:t>
            </a:r>
          </a:p>
          <a:p>
            <a:pPr marL="0" indent="0">
              <a:buNone/>
            </a:pPr>
            <a:r>
              <a:rPr lang="en-GB" dirty="0" smtClean="0">
                <a:latin typeface="Tahoma" pitchFamily="34" charset="0"/>
                <a:ea typeface="Tahoma" pitchFamily="34" charset="0"/>
                <a:cs typeface="Tahoma" pitchFamily="34" charset="0"/>
              </a:rPr>
              <a:t>State Webmaster – Tamara Webster</a:t>
            </a:r>
            <a:endParaRPr lang="en-GB"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8922803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92696"/>
            <a:ext cx="8229600" cy="5463629"/>
          </a:xfrm>
        </p:spPr>
        <p:txBody>
          <a:bodyPr/>
          <a:lstStyle/>
          <a:p>
            <a:pPr marL="0" indent="0">
              <a:buNone/>
            </a:pPr>
            <a:r>
              <a:rPr lang="en-GB" b="1" dirty="0" smtClean="0">
                <a:latin typeface="Tahoma" pitchFamily="34" charset="0"/>
                <a:ea typeface="Tahoma" pitchFamily="34" charset="0"/>
                <a:cs typeface="Tahoma" pitchFamily="34" charset="0"/>
              </a:rPr>
              <a:t>Your International Personnel</a:t>
            </a:r>
          </a:p>
          <a:p>
            <a:pPr marL="0" indent="0">
              <a:buNone/>
            </a:pPr>
            <a:endParaRPr lang="en-GB" b="1" dirty="0">
              <a:latin typeface="Tahoma" pitchFamily="34" charset="0"/>
              <a:ea typeface="Tahoma" pitchFamily="34" charset="0"/>
              <a:cs typeface="Tahoma" pitchFamily="34" charset="0"/>
            </a:endParaRPr>
          </a:p>
          <a:p>
            <a:pPr marL="0" indent="0">
              <a:buNone/>
            </a:pPr>
            <a:r>
              <a:rPr lang="en-GB" dirty="0" smtClean="0">
                <a:latin typeface="Tahoma" pitchFamily="34" charset="0"/>
                <a:ea typeface="Tahoma" pitchFamily="34" charset="0"/>
                <a:cs typeface="Tahoma" pitchFamily="34" charset="0"/>
              </a:rPr>
              <a:t>Dr Paula Dent – PIP 1996-1998</a:t>
            </a:r>
          </a:p>
          <a:p>
            <a:pPr marL="0" indent="0">
              <a:buNone/>
            </a:pPr>
            <a:r>
              <a:rPr lang="en-GB" dirty="0">
                <a:latin typeface="Tahoma" pitchFamily="34" charset="0"/>
                <a:ea typeface="Tahoma" pitchFamily="34" charset="0"/>
                <a:cs typeface="Tahoma" pitchFamily="34" charset="0"/>
              </a:rPr>
              <a:t> </a:t>
            </a:r>
            <a:r>
              <a:rPr lang="en-GB" dirty="0" smtClean="0">
                <a:latin typeface="Tahoma" pitchFamily="34" charset="0"/>
                <a:ea typeface="Tahoma" pitchFamily="34" charset="0"/>
                <a:cs typeface="Tahoma" pitchFamily="34" charset="0"/>
              </a:rPr>
              <a:t>    - International Achievement Award 1999</a:t>
            </a:r>
          </a:p>
          <a:p>
            <a:pPr marL="0" indent="0">
              <a:spcBef>
                <a:spcPts val="600"/>
              </a:spcBef>
              <a:buNone/>
            </a:pPr>
            <a:r>
              <a:rPr lang="en-GB" dirty="0" smtClean="0">
                <a:latin typeface="Tahoma" pitchFamily="34" charset="0"/>
                <a:ea typeface="Tahoma" pitchFamily="34" charset="0"/>
                <a:cs typeface="Tahoma" pitchFamily="34" charset="0"/>
              </a:rPr>
              <a:t>Dr Helen </a:t>
            </a:r>
            <a:r>
              <a:rPr lang="en-GB" dirty="0" err="1" smtClean="0">
                <a:latin typeface="Tahoma" pitchFamily="34" charset="0"/>
                <a:ea typeface="Tahoma" pitchFamily="34" charset="0"/>
                <a:cs typeface="Tahoma" pitchFamily="34" charset="0"/>
              </a:rPr>
              <a:t>Popovich</a:t>
            </a:r>
            <a:r>
              <a:rPr lang="en-GB" dirty="0" smtClean="0">
                <a:latin typeface="Tahoma" pitchFamily="34" charset="0"/>
                <a:ea typeface="Tahoma" pitchFamily="34" charset="0"/>
                <a:cs typeface="Tahoma" pitchFamily="34" charset="0"/>
              </a:rPr>
              <a:t> – Chair, Educational </a:t>
            </a:r>
          </a:p>
          <a:p>
            <a:pPr marL="0" indent="0">
              <a:spcBef>
                <a:spcPts val="600"/>
              </a:spcBef>
              <a:buNone/>
            </a:pPr>
            <a:r>
              <a:rPr lang="en-GB" dirty="0">
                <a:latin typeface="Tahoma" pitchFamily="34" charset="0"/>
                <a:ea typeface="Tahoma" pitchFamily="34" charset="0"/>
                <a:cs typeface="Tahoma" pitchFamily="34" charset="0"/>
              </a:rPr>
              <a:t> </a:t>
            </a:r>
            <a:r>
              <a:rPr lang="en-GB" dirty="0" smtClean="0">
                <a:latin typeface="Tahoma" pitchFamily="34" charset="0"/>
                <a:ea typeface="Tahoma" pitchFamily="34" charset="0"/>
                <a:cs typeface="Tahoma" pitchFamily="34" charset="0"/>
              </a:rPr>
              <a:t>    Excellence Committee</a:t>
            </a:r>
          </a:p>
          <a:p>
            <a:pPr marL="0" indent="0">
              <a:spcBef>
                <a:spcPts val="600"/>
              </a:spcBef>
              <a:buNone/>
            </a:pPr>
            <a:r>
              <a:rPr lang="en-GB" dirty="0" smtClean="0">
                <a:latin typeface="Tahoma" pitchFamily="34" charset="0"/>
                <a:ea typeface="Tahoma" pitchFamily="34" charset="0"/>
                <a:cs typeface="Tahoma" pitchFamily="34" charset="0"/>
              </a:rPr>
              <a:t>J-Jay </a:t>
            </a:r>
            <a:r>
              <a:rPr lang="en-GB" dirty="0" err="1" smtClean="0">
                <a:latin typeface="Tahoma" pitchFamily="34" charset="0"/>
                <a:ea typeface="Tahoma" pitchFamily="34" charset="0"/>
                <a:cs typeface="Tahoma" pitchFamily="34" charset="0"/>
              </a:rPr>
              <a:t>Pechta</a:t>
            </a:r>
            <a:r>
              <a:rPr lang="en-GB" dirty="0" smtClean="0">
                <a:latin typeface="Tahoma" pitchFamily="34" charset="0"/>
                <a:ea typeface="Tahoma" pitchFamily="34" charset="0"/>
                <a:cs typeface="Tahoma" pitchFamily="34" charset="0"/>
              </a:rPr>
              <a:t> – International </a:t>
            </a:r>
            <a:r>
              <a:rPr lang="en-GB" dirty="0" err="1" smtClean="0">
                <a:latin typeface="Tahoma" pitchFamily="34" charset="0"/>
                <a:ea typeface="Tahoma" pitchFamily="34" charset="0"/>
                <a:cs typeface="Tahoma" pitchFamily="34" charset="0"/>
              </a:rPr>
              <a:t>Communicatios</a:t>
            </a:r>
            <a:r>
              <a:rPr lang="en-GB" dirty="0" smtClean="0">
                <a:latin typeface="Tahoma" pitchFamily="34" charset="0"/>
                <a:ea typeface="Tahoma" pitchFamily="34" charset="0"/>
                <a:cs typeface="Tahoma" pitchFamily="34" charset="0"/>
              </a:rPr>
              <a:t>  </a:t>
            </a:r>
          </a:p>
          <a:p>
            <a:pPr marL="0" indent="0">
              <a:spcBef>
                <a:spcPts val="600"/>
              </a:spcBef>
              <a:buNone/>
            </a:pPr>
            <a:r>
              <a:rPr lang="en-GB" dirty="0">
                <a:latin typeface="Tahoma" pitchFamily="34" charset="0"/>
                <a:ea typeface="Tahoma" pitchFamily="34" charset="0"/>
                <a:cs typeface="Tahoma" pitchFamily="34" charset="0"/>
              </a:rPr>
              <a:t> </a:t>
            </a:r>
            <a:r>
              <a:rPr lang="en-GB" dirty="0" smtClean="0">
                <a:latin typeface="Tahoma" pitchFamily="34" charset="0"/>
                <a:ea typeface="Tahoma" pitchFamily="34" charset="0"/>
                <a:cs typeface="Tahoma" pitchFamily="34" charset="0"/>
              </a:rPr>
              <a:t>    Committee; Educational          </a:t>
            </a:r>
          </a:p>
          <a:p>
            <a:pPr marL="0" indent="0">
              <a:spcBef>
                <a:spcPts val="600"/>
              </a:spcBef>
              <a:buNone/>
            </a:pPr>
            <a:r>
              <a:rPr lang="en-GB" dirty="0">
                <a:latin typeface="Tahoma" pitchFamily="34" charset="0"/>
                <a:ea typeface="Tahoma" pitchFamily="34" charset="0"/>
                <a:cs typeface="Tahoma" pitchFamily="34" charset="0"/>
              </a:rPr>
              <a:t> </a:t>
            </a:r>
            <a:r>
              <a:rPr lang="en-GB" dirty="0" smtClean="0">
                <a:latin typeface="Tahoma" pitchFamily="34" charset="0"/>
                <a:ea typeface="Tahoma" pitchFamily="34" charset="0"/>
                <a:cs typeface="Tahoma" pitchFamily="34" charset="0"/>
              </a:rPr>
              <a:t>    Foundation Liaison</a:t>
            </a:r>
            <a:endParaRPr lang="en-GB"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18043563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620688"/>
            <a:ext cx="8229600" cy="5904656"/>
          </a:xfrm>
        </p:spPr>
        <p:txBody>
          <a:bodyPr>
            <a:normAutofit lnSpcReduction="10000"/>
          </a:bodyPr>
          <a:lstStyle/>
          <a:p>
            <a:r>
              <a:rPr lang="en-GB" dirty="0" smtClean="0">
                <a:latin typeface="Tahoma" pitchFamily="34" charset="0"/>
                <a:ea typeface="Tahoma" pitchFamily="34" charset="0"/>
                <a:cs typeface="Tahoma" pitchFamily="34" charset="0"/>
              </a:rPr>
              <a:t>You have 63 chapters and approximately 1916 members.</a:t>
            </a:r>
          </a:p>
          <a:p>
            <a:pPr marL="0" indent="0">
              <a:buNone/>
            </a:pPr>
            <a:endParaRPr lang="en-GB" sz="1600" dirty="0" smtClean="0">
              <a:latin typeface="Tahoma" pitchFamily="34" charset="0"/>
              <a:ea typeface="Tahoma" pitchFamily="34" charset="0"/>
              <a:cs typeface="Tahoma" pitchFamily="34" charset="0"/>
            </a:endParaRPr>
          </a:p>
          <a:p>
            <a:pPr marL="0" indent="0">
              <a:buNone/>
            </a:pPr>
            <a:endParaRPr lang="en-GB" sz="1600" dirty="0" smtClean="0">
              <a:latin typeface="Tahoma" pitchFamily="34" charset="0"/>
              <a:ea typeface="Tahoma" pitchFamily="34" charset="0"/>
              <a:cs typeface="Tahoma" pitchFamily="34" charset="0"/>
            </a:endParaRPr>
          </a:p>
          <a:p>
            <a:pPr>
              <a:spcBef>
                <a:spcPts val="0"/>
              </a:spcBef>
            </a:pPr>
            <a:r>
              <a:rPr lang="en-GB" dirty="0" smtClean="0">
                <a:latin typeface="Tahoma" pitchFamily="34" charset="0"/>
                <a:ea typeface="Tahoma" pitchFamily="34" charset="0"/>
                <a:cs typeface="Tahoma" pitchFamily="34" charset="0"/>
              </a:rPr>
              <a:t>Since 1983, members from Michigan            have received $71,750 in DKG                   Scholarships, most recently Krista Hall             in 2006-10.  Keep the applications </a:t>
            </a:r>
          </a:p>
          <a:p>
            <a:pPr marL="0" indent="0">
              <a:spcBef>
                <a:spcPts val="0"/>
              </a:spcBef>
              <a:buNone/>
            </a:pPr>
            <a:r>
              <a:rPr lang="en-GB" dirty="0" smtClean="0">
                <a:latin typeface="Tahoma" pitchFamily="34" charset="0"/>
                <a:ea typeface="Tahoma" pitchFamily="34" charset="0"/>
                <a:cs typeface="Tahoma" pitchFamily="34" charset="0"/>
              </a:rPr>
              <a:t>   coming!</a:t>
            </a:r>
          </a:p>
          <a:p>
            <a:pPr marL="0" indent="0">
              <a:buNone/>
            </a:pPr>
            <a:endParaRPr lang="en-GB" sz="2400" dirty="0" smtClean="0">
              <a:latin typeface="Tahoma" pitchFamily="34" charset="0"/>
              <a:ea typeface="Tahoma" pitchFamily="34" charset="0"/>
              <a:cs typeface="Tahoma" pitchFamily="34" charset="0"/>
            </a:endParaRPr>
          </a:p>
          <a:p>
            <a:r>
              <a:rPr lang="en-GB" dirty="0" smtClean="0">
                <a:latin typeface="Tahoma" pitchFamily="34" charset="0"/>
                <a:ea typeface="Tahoma" pitchFamily="34" charset="0"/>
                <a:cs typeface="Tahoma" pitchFamily="34" charset="0"/>
              </a:rPr>
              <a:t>Last year </a:t>
            </a:r>
            <a:r>
              <a:rPr lang="en-GB" dirty="0" err="1" smtClean="0">
                <a:latin typeface="Tahoma" pitchFamily="34" charset="0"/>
                <a:ea typeface="Tahoma" pitchFamily="34" charset="0"/>
                <a:cs typeface="Tahoma" pitchFamily="34" charset="0"/>
              </a:rPr>
              <a:t>Jacqulyn</a:t>
            </a:r>
            <a:r>
              <a:rPr lang="en-GB" dirty="0" smtClean="0">
                <a:latin typeface="Tahoma" pitchFamily="34" charset="0"/>
                <a:ea typeface="Tahoma" pitchFamily="34" charset="0"/>
                <a:cs typeface="Tahoma" pitchFamily="34" charset="0"/>
              </a:rPr>
              <a:t> Smart received a          $1,000 award from the </a:t>
            </a:r>
            <a:r>
              <a:rPr lang="en-GB" dirty="0" err="1" smtClean="0">
                <a:latin typeface="Tahoma" pitchFamily="34" charset="0"/>
                <a:ea typeface="Tahoma" pitchFamily="34" charset="0"/>
                <a:cs typeface="Tahoma" pitchFamily="34" charset="0"/>
              </a:rPr>
              <a:t>Cornetet</a:t>
            </a:r>
            <a:r>
              <a:rPr lang="en-GB" dirty="0" smtClean="0">
                <a:latin typeface="Tahoma" pitchFamily="34" charset="0"/>
                <a:ea typeface="Tahoma" pitchFamily="34" charset="0"/>
                <a:cs typeface="Tahoma" pitchFamily="34" charset="0"/>
              </a:rPr>
              <a:t> Professional Development fund.</a:t>
            </a:r>
          </a:p>
          <a:p>
            <a:pPr marL="0" indent="0">
              <a:buNone/>
            </a:pPr>
            <a:endParaRPr lang="en-GB" dirty="0" smtClean="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26249343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20688"/>
            <a:ext cx="8229600" cy="6048672"/>
          </a:xfrm>
        </p:spPr>
        <p:txBody>
          <a:bodyPr>
            <a:normAutofit fontScale="85000" lnSpcReduction="10000"/>
          </a:bodyPr>
          <a:lstStyle/>
          <a:p>
            <a:r>
              <a:rPr lang="en-GB" dirty="0">
                <a:latin typeface="Tahoma" pitchFamily="34" charset="0"/>
                <a:ea typeface="Tahoma" pitchFamily="34" charset="0"/>
                <a:cs typeface="Tahoma" pitchFamily="34" charset="0"/>
              </a:rPr>
              <a:t>2 Michigan members received </a:t>
            </a:r>
            <a:r>
              <a:rPr lang="en-GB" dirty="0" smtClean="0">
                <a:latin typeface="Tahoma" pitchFamily="34" charset="0"/>
                <a:ea typeface="Tahoma" pitchFamily="34" charset="0"/>
                <a:cs typeface="Tahoma" pitchFamily="34" charset="0"/>
              </a:rPr>
              <a:t>Educational Foundation funding for Renewed Projects </a:t>
            </a:r>
            <a:r>
              <a:rPr lang="en-GB" sz="2800" dirty="0" smtClean="0">
                <a:latin typeface="Tahoma" pitchFamily="34" charset="0"/>
                <a:ea typeface="Tahoma" pitchFamily="34" charset="0"/>
                <a:cs typeface="Tahoma" pitchFamily="34" charset="0"/>
              </a:rPr>
              <a:t>2012-13:</a:t>
            </a:r>
          </a:p>
          <a:p>
            <a:pPr marL="0" indent="0">
              <a:spcBef>
                <a:spcPts val="0"/>
              </a:spcBef>
              <a:buNone/>
            </a:pPr>
            <a:r>
              <a:rPr lang="en-GB" dirty="0">
                <a:latin typeface="Tahoma" pitchFamily="34" charset="0"/>
                <a:ea typeface="Tahoma" pitchFamily="34" charset="0"/>
                <a:cs typeface="Tahoma" pitchFamily="34" charset="0"/>
              </a:rPr>
              <a:t> </a:t>
            </a:r>
            <a:r>
              <a:rPr lang="en-GB" dirty="0" smtClean="0">
                <a:latin typeface="Tahoma" pitchFamily="34" charset="0"/>
                <a:ea typeface="Tahoma" pitchFamily="34" charset="0"/>
                <a:cs typeface="Tahoma" pitchFamily="34" charset="0"/>
              </a:rPr>
              <a:t>  </a:t>
            </a:r>
            <a:r>
              <a:rPr lang="en-GB" b="1" dirty="0" smtClean="0">
                <a:latin typeface="Tahoma" pitchFamily="34" charset="0"/>
                <a:ea typeface="Tahoma" pitchFamily="34" charset="0"/>
                <a:cs typeface="Tahoma" pitchFamily="34" charset="0"/>
              </a:rPr>
              <a:t>Judi Fisher </a:t>
            </a:r>
            <a:r>
              <a:rPr lang="en-GB" dirty="0" smtClean="0">
                <a:latin typeface="Tahoma" pitchFamily="34" charset="0"/>
                <a:ea typeface="Tahoma" pitchFamily="34" charset="0"/>
                <a:cs typeface="Tahoma" pitchFamily="34" charset="0"/>
              </a:rPr>
              <a:t>from Northville for </a:t>
            </a:r>
            <a:r>
              <a:rPr lang="en-GB" i="1" dirty="0" smtClean="0">
                <a:latin typeface="Tahoma" pitchFamily="34" charset="0"/>
                <a:ea typeface="Tahoma" pitchFamily="34" charset="0"/>
                <a:cs typeface="Tahoma" pitchFamily="34" charset="0"/>
              </a:rPr>
              <a:t>The Rose Project </a:t>
            </a:r>
          </a:p>
          <a:p>
            <a:pPr marL="0" indent="0">
              <a:spcBef>
                <a:spcPts val="0"/>
              </a:spcBef>
              <a:buNone/>
            </a:pPr>
            <a:r>
              <a:rPr lang="en-GB" i="1" dirty="0">
                <a:latin typeface="Tahoma" pitchFamily="34" charset="0"/>
                <a:ea typeface="Tahoma" pitchFamily="34" charset="0"/>
                <a:cs typeface="Tahoma" pitchFamily="34" charset="0"/>
              </a:rPr>
              <a:t> </a:t>
            </a:r>
            <a:r>
              <a:rPr lang="en-GB" i="1" dirty="0" smtClean="0">
                <a:latin typeface="Tahoma" pitchFamily="34" charset="0"/>
                <a:ea typeface="Tahoma" pitchFamily="34" charset="0"/>
                <a:cs typeface="Tahoma" pitchFamily="34" charset="0"/>
              </a:rPr>
              <a:t>  </a:t>
            </a:r>
            <a:r>
              <a:rPr lang="en-GB" dirty="0" smtClean="0">
                <a:latin typeface="Tahoma" pitchFamily="34" charset="0"/>
                <a:ea typeface="Tahoma" pitchFamily="34" charset="0"/>
                <a:cs typeface="Tahoma" pitchFamily="34" charset="0"/>
              </a:rPr>
              <a:t>and </a:t>
            </a:r>
            <a:r>
              <a:rPr lang="en-GB" b="1" dirty="0" smtClean="0">
                <a:latin typeface="Tahoma" pitchFamily="34" charset="0"/>
                <a:ea typeface="Tahoma" pitchFamily="34" charset="0"/>
                <a:cs typeface="Tahoma" pitchFamily="34" charset="0"/>
              </a:rPr>
              <a:t>Carole  </a:t>
            </a:r>
            <a:r>
              <a:rPr lang="en-GB" b="1" dirty="0" err="1" smtClean="0">
                <a:latin typeface="Tahoma" pitchFamily="34" charset="0"/>
                <a:ea typeface="Tahoma" pitchFamily="34" charset="0"/>
                <a:cs typeface="Tahoma" pitchFamily="34" charset="0"/>
              </a:rPr>
              <a:t>Speidel</a:t>
            </a:r>
            <a:r>
              <a:rPr lang="en-GB" b="1" dirty="0" smtClean="0">
                <a:latin typeface="Tahoma" pitchFamily="34" charset="0"/>
                <a:ea typeface="Tahoma" pitchFamily="34" charset="0"/>
                <a:cs typeface="Tahoma" pitchFamily="34" charset="0"/>
              </a:rPr>
              <a:t> </a:t>
            </a:r>
            <a:r>
              <a:rPr lang="en-GB" dirty="0" smtClean="0">
                <a:latin typeface="Tahoma" pitchFamily="34" charset="0"/>
                <a:ea typeface="Tahoma" pitchFamily="34" charset="0"/>
                <a:cs typeface="Tahoma" pitchFamily="34" charset="0"/>
              </a:rPr>
              <a:t>from Sandusky for the </a:t>
            </a:r>
            <a:r>
              <a:rPr lang="en-GB" i="1" dirty="0" smtClean="0">
                <a:latin typeface="Tahoma" pitchFamily="34" charset="0"/>
                <a:ea typeface="Tahoma" pitchFamily="34" charset="0"/>
                <a:cs typeface="Tahoma" pitchFamily="34" charset="0"/>
              </a:rPr>
              <a:t>Read  </a:t>
            </a:r>
          </a:p>
          <a:p>
            <a:pPr marL="0" indent="0">
              <a:spcBef>
                <a:spcPts val="0"/>
              </a:spcBef>
              <a:buNone/>
            </a:pPr>
            <a:r>
              <a:rPr lang="en-GB" i="1" dirty="0">
                <a:latin typeface="Tahoma" pitchFamily="34" charset="0"/>
                <a:ea typeface="Tahoma" pitchFamily="34" charset="0"/>
                <a:cs typeface="Tahoma" pitchFamily="34" charset="0"/>
              </a:rPr>
              <a:t> </a:t>
            </a:r>
            <a:r>
              <a:rPr lang="en-GB" i="1" dirty="0" smtClean="0">
                <a:latin typeface="Tahoma" pitchFamily="34" charset="0"/>
                <a:ea typeface="Tahoma" pitchFamily="34" charset="0"/>
                <a:cs typeface="Tahoma" pitchFamily="34" charset="0"/>
              </a:rPr>
              <a:t>  To Me </a:t>
            </a:r>
            <a:r>
              <a:rPr lang="en-GB" dirty="0" smtClean="0">
                <a:latin typeface="Tahoma" pitchFamily="34" charset="0"/>
                <a:ea typeface="Tahoma" pitchFamily="34" charset="0"/>
                <a:cs typeface="Tahoma" pitchFamily="34" charset="0"/>
              </a:rPr>
              <a:t>project in </a:t>
            </a:r>
            <a:r>
              <a:rPr lang="en-GB" dirty="0" err="1" smtClean="0">
                <a:latin typeface="Tahoma" pitchFamily="34" charset="0"/>
                <a:ea typeface="Tahoma" pitchFamily="34" charset="0"/>
                <a:cs typeface="Tahoma" pitchFamily="34" charset="0"/>
              </a:rPr>
              <a:t>Sanilac</a:t>
            </a:r>
            <a:r>
              <a:rPr lang="en-GB" dirty="0" smtClean="0">
                <a:latin typeface="Tahoma" pitchFamily="34" charset="0"/>
                <a:ea typeface="Tahoma" pitchFamily="34" charset="0"/>
                <a:cs typeface="Tahoma" pitchFamily="34" charset="0"/>
              </a:rPr>
              <a:t> County.</a:t>
            </a:r>
          </a:p>
          <a:p>
            <a:pPr marL="0" indent="0">
              <a:spcBef>
                <a:spcPts val="0"/>
              </a:spcBef>
              <a:buNone/>
            </a:pPr>
            <a:endParaRPr lang="en-GB" sz="1300" dirty="0" smtClean="0">
              <a:latin typeface="Tahoma" pitchFamily="34" charset="0"/>
              <a:ea typeface="Tahoma" pitchFamily="34" charset="0"/>
              <a:cs typeface="Tahoma" pitchFamily="34" charset="0"/>
            </a:endParaRPr>
          </a:p>
          <a:p>
            <a:r>
              <a:rPr lang="en-GB" dirty="0" smtClean="0">
                <a:latin typeface="Tahoma" pitchFamily="34" charset="0"/>
                <a:ea typeface="Tahoma" pitchFamily="34" charset="0"/>
                <a:cs typeface="Tahoma" pitchFamily="34" charset="0"/>
              </a:rPr>
              <a:t>World Fellowships in Michigan had been awarded to 19 women by 2011, totalling $64,900*.   </a:t>
            </a:r>
          </a:p>
          <a:p>
            <a:pPr marL="0" indent="0">
              <a:buNone/>
            </a:pPr>
            <a:endParaRPr lang="en-GB" sz="1600" dirty="0" smtClean="0">
              <a:latin typeface="Tahoma" pitchFamily="34" charset="0"/>
              <a:ea typeface="Tahoma" pitchFamily="34" charset="0"/>
              <a:cs typeface="Tahoma" pitchFamily="34" charset="0"/>
            </a:endParaRPr>
          </a:p>
          <a:p>
            <a:r>
              <a:rPr lang="en-GB" dirty="0" smtClean="0">
                <a:latin typeface="Tahoma" pitchFamily="34" charset="0"/>
                <a:ea typeface="Tahoma" pitchFamily="34" charset="0"/>
                <a:cs typeface="Tahoma" pitchFamily="34" charset="0"/>
              </a:rPr>
              <a:t>11 members from Michigan have been to the Leadership/Management seminar in Texas,    worth $6,000 each.*   Who will be next?</a:t>
            </a:r>
          </a:p>
          <a:p>
            <a:pPr marL="0" indent="0">
              <a:buNone/>
            </a:pPr>
            <a:endParaRPr lang="en-GB" sz="1400" dirty="0" smtClean="0">
              <a:latin typeface="Tahoma" pitchFamily="34" charset="0"/>
              <a:ea typeface="Tahoma" pitchFamily="34" charset="0"/>
              <a:cs typeface="Tahoma" pitchFamily="34" charset="0"/>
            </a:endParaRPr>
          </a:p>
          <a:p>
            <a:r>
              <a:rPr lang="en-GB" dirty="0" smtClean="0">
                <a:latin typeface="Tahoma" pitchFamily="34" charset="0"/>
                <a:ea typeface="Tahoma" pitchFamily="34" charset="0"/>
                <a:cs typeface="Tahoma" pitchFamily="34" charset="0"/>
              </a:rPr>
              <a:t>2 of your members have been awarded        Golden Gift Stipends.</a:t>
            </a:r>
          </a:p>
          <a:p>
            <a:endParaRPr lang="en-GB" dirty="0" smtClean="0">
              <a:latin typeface="Tahoma" pitchFamily="34" charset="0"/>
              <a:ea typeface="Tahoma" pitchFamily="34" charset="0"/>
              <a:cs typeface="Tahoma" pitchFamily="34" charset="0"/>
            </a:endParaRPr>
          </a:p>
          <a:p>
            <a:endParaRPr lang="en-GB" i="1"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3680503728"/>
      </p:ext>
    </p:extLst>
  </p:cSld>
  <p:clrMapOvr>
    <a:masterClrMapping/>
  </p:clrMapOvr>
</p:sld>
</file>

<file path=ppt/theme/theme1.xml><?xml version="1.0" encoding="utf-8"?>
<a:theme xmlns:a="http://schemas.openxmlformats.org/drawingml/2006/main" name="2012 state visits template 3">
  <a:themeElements>
    <a:clrScheme name="DKG International Convention 2012">
      <a:dk1>
        <a:sysClr val="windowText" lastClr="000000"/>
      </a:dk1>
      <a:lt1>
        <a:sysClr val="window" lastClr="FFFFFF"/>
      </a:lt1>
      <a:dk2>
        <a:srgbClr val="616B6F"/>
      </a:dk2>
      <a:lt2>
        <a:srgbClr val="EEEEEE"/>
      </a:lt2>
      <a:accent1>
        <a:srgbClr val="D3D1E9"/>
      </a:accent1>
      <a:accent2>
        <a:srgbClr val="C7B2D6"/>
      </a:accent2>
      <a:accent3>
        <a:srgbClr val="9474B4"/>
      </a:accent3>
      <a:accent4>
        <a:srgbClr val="B2D235"/>
      </a:accent4>
      <a:accent5>
        <a:srgbClr val="8CA828"/>
      </a:accent5>
      <a:accent6>
        <a:srgbClr val="C8DD74"/>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298</TotalTime>
  <Words>1026</Words>
  <Application>Microsoft Office PowerPoint</Application>
  <PresentationFormat>On-screen Show (4:3)</PresentationFormat>
  <Paragraphs>122</Paragraphs>
  <Slides>23</Slides>
  <Notes>5</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2012 state visits template 3</vt:lpstr>
      <vt:lpstr>Bringing Greetings to Michigan!</vt:lpstr>
      <vt:lpstr>    Greetings from Jensi Souders      DKG International President</vt:lpstr>
      <vt:lpstr>The Administrative Board</vt:lpstr>
      <vt:lpstr>Headquarters Staff</vt:lpstr>
      <vt:lpstr>PowerPoint Presentation</vt:lpstr>
      <vt:lpstr>DKG MICHIGAN- How are you?</vt:lpstr>
      <vt:lpstr>PowerPoint Presentation</vt:lpstr>
      <vt:lpstr>PowerPoint Presentation</vt:lpstr>
      <vt:lpstr>PowerPoint Presentation</vt:lpstr>
      <vt:lpstr>PowerPoint Presentation</vt:lpstr>
      <vt:lpstr>PowerPoint Presentation</vt:lpstr>
      <vt:lpstr>PowerPoint Presentation</vt:lpstr>
      <vt:lpstr>Strengthening DKG at Chapter Level</vt:lpstr>
      <vt:lpstr>Strengthening DKG at Chapter Level</vt:lpstr>
      <vt:lpstr>Strengthening DKG at Chapter Level</vt:lpstr>
      <vt:lpstr>Strengthening DKG at Chapter Level</vt:lpstr>
      <vt:lpstr>A Personal Message from the International President</vt:lpstr>
      <vt:lpstr>PowerPoint Presentation</vt:lpstr>
      <vt:lpstr>PowerPoint Presentation</vt:lpstr>
      <vt:lpstr>PowerPoint Presentation</vt:lpstr>
      <vt:lpstr>You must go on the tours!</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Bringing Greetings to         Great Britain</dc:title>
  <dc:creator>York</dc:creator>
  <cp:lastModifiedBy>York</cp:lastModifiedBy>
  <cp:revision>36</cp:revision>
  <dcterms:created xsi:type="dcterms:W3CDTF">2012-03-17T19:52:31Z</dcterms:created>
  <dcterms:modified xsi:type="dcterms:W3CDTF">2012-04-29T12:31:43Z</dcterms:modified>
</cp:coreProperties>
</file>